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9" r:id="rId5"/>
    <p:sldId id="265" r:id="rId6"/>
    <p:sldId id="264" r:id="rId7"/>
    <p:sldId id="260" r:id="rId8"/>
    <p:sldId id="277" r:id="rId9"/>
    <p:sldId id="261" r:id="rId10"/>
    <p:sldId id="274" r:id="rId11"/>
    <p:sldId id="275" r:id="rId12"/>
    <p:sldId id="276" r:id="rId13"/>
    <p:sldId id="278" r:id="rId14"/>
    <p:sldId id="273" r:id="rId15"/>
    <p:sldId id="280" r:id="rId16"/>
    <p:sldId id="282" r:id="rId17"/>
    <p:sldId id="283" r:id="rId18"/>
    <p:sldId id="263" r:id="rId19"/>
    <p:sldId id="268" r:id="rId20"/>
    <p:sldId id="281" r:id="rId21"/>
    <p:sldId id="279" r:id="rId22"/>
    <p:sldId id="284" r:id="rId23"/>
    <p:sldId id="285" r:id="rId24"/>
    <p:sldId id="286" r:id="rId25"/>
    <p:sldId id="270"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C0A1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8.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video" Target="../media/media2.mp4"/><Relationship Id="rId8" Type="http://schemas.openxmlformats.org/officeDocument/2006/relationships/image" Target="../media/image18.png"/><Relationship Id="rId7" Type="http://schemas.openxmlformats.org/officeDocument/2006/relationships/tags" Target="../tags/tag1.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17.jpeg"/><Relationship Id="rId3" Type="http://schemas.openxmlformats.org/officeDocument/2006/relationships/image" Target="../media/image10.png"/><Relationship Id="rId2" Type="http://schemas.openxmlformats.org/officeDocument/2006/relationships/image" Target="../media/image5.png"/><Relationship Id="rId13" Type="http://schemas.openxmlformats.org/officeDocument/2006/relationships/slideLayout" Target="../slideLayouts/slideLayout1.xml"/><Relationship Id="rId12" Type="http://schemas.openxmlformats.org/officeDocument/2006/relationships/image" Target="../media/image19.png"/><Relationship Id="rId11" Type="http://schemas.openxmlformats.org/officeDocument/2006/relationships/tags" Target="../tags/tag2.xml"/><Relationship Id="rId10" Type="http://schemas.microsoft.com/office/2007/relationships/media" Target="../media/media2.mp4"/><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9" Type="http://schemas.microsoft.com/office/2007/relationships/media" Target="../media/media4.mp4"/><Relationship Id="rId8" Type="http://schemas.openxmlformats.org/officeDocument/2006/relationships/video" Target="../media/media4.mp4"/><Relationship Id="rId7" Type="http://schemas.openxmlformats.org/officeDocument/2006/relationships/image" Target="../media/image20.png"/><Relationship Id="rId6" Type="http://schemas.openxmlformats.org/officeDocument/2006/relationships/tags" Target="../tags/tag3.xml"/><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10.png"/><Relationship Id="rId2" Type="http://schemas.openxmlformats.org/officeDocument/2006/relationships/image" Target="../media/image5.png"/><Relationship Id="rId14" Type="http://schemas.openxmlformats.org/officeDocument/2006/relationships/slideLayout" Target="../slideLayouts/slideLayout1.xml"/><Relationship Id="rId13" Type="http://schemas.openxmlformats.org/officeDocument/2006/relationships/image" Target="../media/image23.jpeg"/><Relationship Id="rId12" Type="http://schemas.openxmlformats.org/officeDocument/2006/relationships/image" Target="../media/image22.jpeg"/><Relationship Id="rId11" Type="http://schemas.openxmlformats.org/officeDocument/2006/relationships/image" Target="../media/image21.png"/><Relationship Id="rId10" Type="http://schemas.openxmlformats.org/officeDocument/2006/relationships/tags" Target="../tags/tag4.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9" Type="http://schemas.microsoft.com/office/2007/relationships/media" Target="../media/media6.mp4"/><Relationship Id="rId8" Type="http://schemas.openxmlformats.org/officeDocument/2006/relationships/video" Target="../media/media6.mp4"/><Relationship Id="rId7" Type="http://schemas.openxmlformats.org/officeDocument/2006/relationships/image" Target="../media/image24.png"/><Relationship Id="rId6" Type="http://schemas.openxmlformats.org/officeDocument/2006/relationships/tags" Target="../tags/tag5.xml"/><Relationship Id="rId5" Type="http://schemas.microsoft.com/office/2007/relationships/media" Target="../media/media5.mp4"/><Relationship Id="rId4" Type="http://schemas.openxmlformats.org/officeDocument/2006/relationships/video" Target="../media/media5.mp4"/><Relationship Id="rId3" Type="http://schemas.openxmlformats.org/officeDocument/2006/relationships/image" Target="../media/image10.png"/><Relationship Id="rId2" Type="http://schemas.openxmlformats.org/officeDocument/2006/relationships/image" Target="../media/image5.png"/><Relationship Id="rId16" Type="http://schemas.openxmlformats.org/officeDocument/2006/relationships/slideLayout" Target="../slideLayouts/slideLayout1.xml"/><Relationship Id="rId15" Type="http://schemas.openxmlformats.org/officeDocument/2006/relationships/image" Target="../media/image26.png"/><Relationship Id="rId14" Type="http://schemas.openxmlformats.org/officeDocument/2006/relationships/tags" Target="../tags/tag7.xml"/><Relationship Id="rId13" Type="http://schemas.microsoft.com/office/2007/relationships/media" Target="../media/media7.mp4"/><Relationship Id="rId12" Type="http://schemas.openxmlformats.org/officeDocument/2006/relationships/video" Target="../media/media7.mp4"/><Relationship Id="rId11" Type="http://schemas.openxmlformats.org/officeDocument/2006/relationships/image" Target="../media/image25.png"/><Relationship Id="rId10" Type="http://schemas.openxmlformats.org/officeDocument/2006/relationships/tags" Target="../tags/tag6.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图片 6" descr="R-C"/>
          <p:cNvPicPr>
            <a:picLocks noChangeAspect="1"/>
          </p:cNvPicPr>
          <p:nvPr/>
        </p:nvPicPr>
        <p:blipFill>
          <a:blip r:embed="rId2">
            <a:alphaModFix amt="11000"/>
            <a:lum bright="64000" contrast="-70000"/>
          </a:blip>
          <a:srcRect t="40647" b="4450"/>
          <a:stretch>
            <a:fillRect/>
          </a:stretch>
        </p:blipFill>
        <p:spPr>
          <a:xfrm>
            <a:off x="9228455" y="-114935"/>
            <a:ext cx="1905635" cy="7050405"/>
          </a:xfrm>
          <a:prstGeom prst="rect">
            <a:avLst/>
          </a:prstGeom>
        </p:spPr>
      </p:pic>
      <p:sp>
        <p:nvSpPr>
          <p:cNvPr id="2" name="标题 1"/>
          <p:cNvSpPr>
            <a:spLocks noGrp="1"/>
          </p:cNvSpPr>
          <p:nvPr>
            <p:ph type="ctrTitle"/>
          </p:nvPr>
        </p:nvSpPr>
        <p:spPr>
          <a:xfrm>
            <a:off x="142875" y="179705"/>
            <a:ext cx="2640330" cy="1202690"/>
          </a:xfrm>
        </p:spPr>
        <p:txBody>
          <a:bodyPr/>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5878830" y="2626360"/>
            <a:ext cx="5255260" cy="1753235"/>
          </a:xfrm>
          <a:prstGeom prst="rect">
            <a:avLst/>
          </a:prstGeom>
          <a:noFill/>
        </p:spPr>
        <p:txBody>
          <a:bodyPr wrap="square" rtlCol="0">
            <a:spAutoFit/>
          </a:bodyPr>
          <a:p>
            <a:pPr algn="ctr"/>
            <a:r>
              <a:rPr lang="zh-CN" altLang="en-US" sz="5400">
                <a:latin typeface="Source Han Sans Heavy" panose="020B0A00000000000000" charset="-122"/>
                <a:ea typeface="Source Han Sans Heavy" panose="020B0A00000000000000" charset="-122"/>
              </a:rPr>
              <a:t>机器人创意设计与制造</a:t>
            </a:r>
            <a:endParaRPr lang="zh-CN" altLang="en-US" sz="5400">
              <a:latin typeface="Source Han Sans Heavy" panose="020B0A00000000000000" charset="-122"/>
              <a:ea typeface="Source Han Sans Heavy" panose="020B0A00000000000000" charset="-122"/>
            </a:endParaRPr>
          </a:p>
        </p:txBody>
      </p:sp>
      <p:pic>
        <p:nvPicPr>
          <p:cNvPr id="8" name="图片 7" descr="R-C"/>
          <p:cNvPicPr>
            <a:picLocks noChangeAspect="1"/>
          </p:cNvPicPr>
          <p:nvPr/>
        </p:nvPicPr>
        <p:blipFill>
          <a:blip r:embed="rId2">
            <a:alphaModFix amt="11000"/>
            <a:lum bright="64000" contrast="-70000"/>
          </a:blip>
          <a:srcRect t="22089" b="4450"/>
          <a:stretch>
            <a:fillRect/>
          </a:stretch>
        </p:blipFill>
        <p:spPr>
          <a:xfrm rot="2160000">
            <a:off x="1223010" y="-2043430"/>
            <a:ext cx="1905635" cy="9433560"/>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10" name="文本框 9"/>
          <p:cNvSpPr txBox="1"/>
          <p:nvPr/>
        </p:nvSpPr>
        <p:spPr>
          <a:xfrm>
            <a:off x="1841500" y="2218690"/>
            <a:ext cx="3815715" cy="1309370"/>
          </a:xfrm>
          <a:prstGeom prst="rect">
            <a:avLst/>
          </a:prstGeom>
          <a:noFill/>
        </p:spPr>
        <p:txBody>
          <a:bodyPr wrap="square" rtlCol="0">
            <a:noAutofit/>
          </a:bodyPr>
          <a:p>
            <a:pPr algn="just"/>
            <a:r>
              <a:rPr lang="en-US" altLang="zh-CN" sz="3200">
                <a:latin typeface="Novecento wide Bold" panose="00000805000000000000" charset="0"/>
                <a:ea typeface="Source Han Sans Heavy" panose="020B0A00000000000000" charset="-122"/>
                <a:cs typeface="Novecento wide Bold" panose="00000805000000000000" charset="0"/>
              </a:rPr>
              <a:t>WELCOME TO</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11" name="矩形 10"/>
          <p:cNvSpPr/>
          <p:nvPr/>
        </p:nvSpPr>
        <p:spPr>
          <a:xfrm>
            <a:off x="1626870" y="2880360"/>
            <a:ext cx="3562985" cy="926465"/>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2" name="文本框 11"/>
          <p:cNvSpPr txBox="1"/>
          <p:nvPr/>
        </p:nvSpPr>
        <p:spPr>
          <a:xfrm>
            <a:off x="1579880" y="2962275"/>
            <a:ext cx="3609975" cy="1104265"/>
          </a:xfrm>
          <a:prstGeom prst="rect">
            <a:avLst/>
          </a:prstGeom>
          <a:noFill/>
          <a:ln>
            <a:noFill/>
          </a:ln>
        </p:spPr>
        <p:txBody>
          <a:bodyPr vert="horz" wrap="square" lIns="0" tIns="0" rIns="0" bIns="0" rtlCol="0">
            <a:noAutofit/>
          </a:bodyPr>
          <a:p>
            <a:pPr marL="36195" algn="ctr" fontAlgn="auto">
              <a:lnSpc>
                <a:spcPct val="100000"/>
              </a:lnSpc>
              <a:spcBef>
                <a:spcPts val="0"/>
              </a:spcBef>
              <a:spcAft>
                <a:spcPts val="1800"/>
              </a:spcAft>
            </a:pPr>
            <a:r>
              <a:rPr lang="en-US" altLang="zh-CN" sz="4800">
                <a:solidFill>
                  <a:schemeClr val="bg1"/>
                </a:solidFill>
                <a:latin typeface="Times New Roman" panose="02020603050405020304" charset="0"/>
                <a:ea typeface="Source Han Sans Heavy" panose="020B0A00000000000000" charset="-122"/>
                <a:cs typeface="Times New Roman" panose="02020603050405020304" charset="0"/>
              </a:rPr>
              <a:t>Auduino</a:t>
            </a:r>
            <a:endParaRPr lang="en-US" altLang="zh-CN" sz="4800">
              <a:solidFill>
                <a:schemeClr val="bg1"/>
              </a:solidFill>
              <a:latin typeface="Times New Roman" panose="02020603050405020304" charset="0"/>
              <a:ea typeface="Source Han Sans Heavy" panose="020B0A00000000000000" charset="-122"/>
              <a:cs typeface="Times New Roman" panose="02020603050405020304" charset="0"/>
            </a:endParaRPr>
          </a:p>
        </p:txBody>
      </p:sp>
      <p:pic>
        <p:nvPicPr>
          <p:cNvPr id="13" name="图片 12" descr="团队logo_莱茵生命"/>
          <p:cNvPicPr>
            <a:picLocks noChangeAspect="1"/>
          </p:cNvPicPr>
          <p:nvPr/>
        </p:nvPicPr>
        <p:blipFill>
          <a:blip r:embed="rId3"/>
          <a:srcRect b="10115"/>
          <a:stretch>
            <a:fillRect/>
          </a:stretch>
        </p:blipFill>
        <p:spPr>
          <a:xfrm>
            <a:off x="1841500" y="3903345"/>
            <a:ext cx="3416935" cy="1774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70405" y="2469515"/>
            <a:ext cx="1899285" cy="1755775"/>
          </a:xfrm>
          <a:prstGeom prst="rect">
            <a:avLst/>
          </a:prstGeom>
          <a:noFill/>
        </p:spPr>
        <p:txBody>
          <a:bodyPr wrap="square" lIns="46990" tIns="46990" rIns="46990" bIns="46990" rtlCol="0" anchor="ctr" anchorCtr="0">
            <a:spAutoFit/>
          </a:bodyPr>
          <a:p>
            <a:pPr algn="ctr"/>
            <a:r>
              <a:rPr lang="en-US" altLang="zh-CN" sz="3600" b="1">
                <a:solidFill>
                  <a:schemeClr val="bg1"/>
                </a:solidFill>
                <a:latin typeface="Novecento wide Bold" panose="00000805000000000000" charset="0"/>
                <a:cs typeface="Novecento wide Bold" panose="00000805000000000000" charset="0"/>
              </a:rPr>
              <a:t>设计思路及创新点</a:t>
            </a:r>
            <a:endParaRPr lang="en-US" altLang="zh-CN"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4" name="直接连接符 13"/>
          <p:cNvCxnSpPr/>
          <p:nvPr/>
        </p:nvCxnSpPr>
        <p:spPr>
          <a:xfrm flipV="1">
            <a:off x="8139430" y="4685665"/>
            <a:ext cx="4100195" cy="88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95055" y="4225290"/>
            <a:ext cx="4104005"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③自清洁模块的结构方案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096885" y="43072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102235" y="-25336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a:latin typeface="Novecento wide Bold" panose="00000805000000000000" charset="0"/>
                <a:cs typeface="Novecento wide Bold" panose="00000805000000000000" charset="0"/>
              </a:rPr>
              <a:t>结构方案</a:t>
            </a:r>
            <a:r>
              <a:rPr lang="zh-CN" altLang="en-US" sz="2800">
                <a:latin typeface="Novecento wide Bold" panose="00000805000000000000" charset="0"/>
                <a:cs typeface="Novecento wide Bold" panose="00000805000000000000" charset="0"/>
              </a:rPr>
              <a:t>说明</a:t>
            </a:r>
            <a:endParaRPr lang="zh-CN" altLang="en-US" sz="2800">
              <a:latin typeface="Novecento wide Bold" panose="00000805000000000000" charset="0"/>
              <a:cs typeface="Novecento wide Bold" panose="00000805000000000000" charset="0"/>
            </a:endParaRPr>
          </a:p>
        </p:txBody>
      </p:sp>
      <p:sp>
        <p:nvSpPr>
          <p:cNvPr id="22" name="文本框 21"/>
          <p:cNvSpPr txBox="1"/>
          <p:nvPr/>
        </p:nvSpPr>
        <p:spPr>
          <a:xfrm>
            <a:off x="4705350" y="1564640"/>
            <a:ext cx="6618605" cy="1295400"/>
          </a:xfrm>
          <a:prstGeom prst="rect">
            <a:avLst/>
          </a:prstGeom>
          <a:noFill/>
        </p:spPr>
        <p:txBody>
          <a:bodyPr wrap="square" rtlCol="0">
            <a:noAutofit/>
          </a:bodyPr>
          <a:p>
            <a:r>
              <a:rPr lang="en-US" altLang="zh-CN" sz="2400">
                <a:latin typeface="+mn-ea"/>
                <a:cs typeface="+mn-ea"/>
              </a:rPr>
              <a:t>          </a:t>
            </a:r>
            <a:r>
              <a:rPr lang="zh-CN" altLang="en-US" sz="2400">
                <a:latin typeface="+mn-ea"/>
                <a:cs typeface="+mn-ea"/>
              </a:rPr>
              <a:t>自清洁模块采用水泵与舵机联用的方案，清洁舵机固定在底座上，舵机直连一个直杆，直杆上包覆海绵，当自清洁开始时，控制太阳能板角度的舵机将太阳能板旋转到固定角度，水泵抽水润湿海绵，清洁舵机旋转直杆使海绵擦拭太阳能板表面，实现表面灰尘自清洁。</a:t>
            </a:r>
            <a:endParaRPr lang="zh-CN" altLang="en-US" sz="24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endParaRPr lang="en-US" altLang="zh-CN" sz="2000">
              <a:solidFill>
                <a:schemeClr val="bg1"/>
              </a:solidFill>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endParaRPr lang="en-US" altLang="zh-CN" sz="120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2864485" y="3014345"/>
            <a:ext cx="6462395" cy="1014730"/>
          </a:xfrm>
          <a:prstGeom prst="rect">
            <a:avLst/>
          </a:prstGeom>
          <a:noFill/>
        </p:spPr>
        <p:txBody>
          <a:bodyPr wrap="square" rtlCol="0">
            <a:spAutoFit/>
          </a:bodyPr>
          <a:p>
            <a:pPr algn="ctr"/>
            <a:r>
              <a:rPr lang="en-US" altLang="zh-CN" sz="6000">
                <a:solidFill>
                  <a:schemeClr val="bg1"/>
                </a:solidFill>
                <a:latin typeface="Source Han Sans Heavy" panose="020B0A00000000000000" charset="-122"/>
                <a:ea typeface="Source Han Sans Heavy" panose="020B0A00000000000000" charset="-122"/>
              </a:rPr>
              <a:t>Part 3</a:t>
            </a:r>
            <a:endParaRPr lang="en-US" altLang="zh-CN" sz="6000">
              <a:solidFill>
                <a:schemeClr val="bg1"/>
              </a:solidFill>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9" name="文本框 18"/>
          <p:cNvSpPr txBox="1"/>
          <p:nvPr/>
        </p:nvSpPr>
        <p:spPr>
          <a:xfrm>
            <a:off x="4592955" y="1229360"/>
            <a:ext cx="6940550" cy="4399915"/>
          </a:xfrm>
          <a:prstGeom prst="rect">
            <a:avLst/>
          </a:prstGeom>
          <a:noFill/>
        </p:spPr>
        <p:txBody>
          <a:bodyPr wrap="square" rtlCol="0">
            <a:spAutoFit/>
          </a:bodyPr>
          <a:p>
            <a:r>
              <a:rPr lang="en-US" altLang="zh-CN" sz="2000">
                <a:latin typeface="+mn-ea"/>
                <a:cs typeface="+mn-ea"/>
              </a:rPr>
              <a:t>       </a:t>
            </a:r>
            <a:r>
              <a:rPr lang="zh-CN" altLang="en-US" sz="2000">
                <a:latin typeface="+mn-ea"/>
                <a:cs typeface="+mn-ea"/>
              </a:rPr>
              <a:t>目前市面上的太阳能板具有价格便宜，产能高效，稳定性好，能够适应多种环境等优点，但是大多结构简单，不具备智能控制功能，太阳能板板面固定，对太阳光的利用不充分。功能单一，仅仅具备转化太阳能为电能的能力。在长期无人看管使用状态下系统运行没有保障，表面容易积累灰尘或落叶，影响光能的吸收和转换。虽然应对日常短期需求已经足够，但是在无需维护的太阳能领域仍然无法满足需要。我们设计的太阳能系统通过智能主板和许多传感器，解决了上述问题，不过存在能量产出较少，大部分转化的太阳能用于智能控制系统和显示系统</a:t>
            </a:r>
            <a:endParaRPr lang="zh-CN" altLang="en-US" sz="2000">
              <a:latin typeface="+mn-ea"/>
              <a:cs typeface="+mn-ea"/>
            </a:endParaRPr>
          </a:p>
          <a:p>
            <a:r>
              <a:rPr lang="zh-CN" altLang="en-US" sz="2000">
                <a:latin typeface="+mn-ea"/>
                <a:cs typeface="+mn-ea"/>
              </a:rPr>
              <a:t>的潜在弊端。</a:t>
            </a:r>
            <a:endParaRPr lang="zh-CN" altLang="en-US" sz="2000">
              <a:latin typeface="+mn-ea"/>
              <a:cs typeface="+mn-ea"/>
            </a:endParaRPr>
          </a:p>
          <a:p>
            <a:r>
              <a:rPr lang="en-US" altLang="zh-CN" sz="2000">
                <a:latin typeface="+mn-ea"/>
                <a:cs typeface="+mn-ea"/>
              </a:rPr>
              <a:t>       </a:t>
            </a:r>
            <a:r>
              <a:rPr lang="zh-CN" altLang="en-US" sz="2000">
                <a:latin typeface="+mn-ea"/>
                <a:cs typeface="+mn-ea"/>
              </a:rPr>
              <a:t>我们的太阳能板与智能</a:t>
            </a:r>
            <a:endParaRPr lang="zh-CN" altLang="en-US" sz="2000">
              <a:latin typeface="+mn-ea"/>
              <a:cs typeface="+mn-ea"/>
            </a:endParaRPr>
          </a:p>
          <a:p>
            <a:r>
              <a:rPr lang="zh-CN" altLang="en-US" sz="2000">
                <a:latin typeface="+mn-ea"/>
                <a:cs typeface="+mn-ea"/>
              </a:rPr>
              <a:t>控制系统的结合方案为无需维护的太阳能收集领域提供了一种新的解决方案。</a:t>
            </a:r>
            <a:endParaRPr lang="zh-CN" altLang="en-US" sz="2000">
              <a:latin typeface="+mn-ea"/>
              <a:cs typeface="+mn-ea"/>
            </a:endParaRPr>
          </a:p>
        </p:txBody>
      </p:sp>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713230" y="2674620"/>
            <a:ext cx="2385060" cy="1324610"/>
          </a:xfrm>
          <a:prstGeom prst="rect">
            <a:avLst/>
          </a:prstGeom>
          <a:noFill/>
        </p:spPr>
        <p:txBody>
          <a:bodyPr wrap="square" lIns="46990" tIns="46990" rIns="46990" bIns="46990" rtlCol="0" anchor="ctr" anchorCtr="0">
            <a:spAutoFit/>
          </a:bodyPr>
          <a:p>
            <a:pPr algn="ctr"/>
            <a:r>
              <a:rPr lang="en-US" altLang="zh-CN" sz="4000" b="1">
                <a:solidFill>
                  <a:schemeClr val="bg1"/>
                </a:solidFill>
                <a:latin typeface="Novecento wide Bold" panose="00000805000000000000" charset="0"/>
                <a:cs typeface="Novecento wide Bold" panose="00000805000000000000" charset="0"/>
              </a:rPr>
              <a:t>控制系统设计思路</a:t>
            </a:r>
            <a:endParaRPr lang="en-US" altLang="zh-CN"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71450" y="-277495"/>
            <a:ext cx="2640330" cy="1202690"/>
          </a:xfrm>
        </p:spPr>
        <p:txBody>
          <a:bodyPr/>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4" name="直接连接符 13"/>
          <p:cNvCxnSpPr/>
          <p:nvPr/>
        </p:nvCxnSpPr>
        <p:spPr>
          <a:xfrm>
            <a:off x="10109835" y="4674870"/>
            <a:ext cx="2129790" cy="107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609580" y="4232910"/>
            <a:ext cx="3106420"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设计</a:t>
            </a:r>
            <a:r>
              <a:rPr lang="zh-CN" altLang="en-US" sz="2400">
                <a:latin typeface="Novecento wide Bold" panose="00000805000000000000" charset="0"/>
                <a:cs typeface="Novecento wide Bold" panose="00000805000000000000" charset="0"/>
              </a:rPr>
              <a:t>背景</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9838055" y="429133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713230" y="2674620"/>
            <a:ext cx="2385060" cy="1324610"/>
          </a:xfrm>
          <a:prstGeom prst="rect">
            <a:avLst/>
          </a:prstGeom>
          <a:noFill/>
        </p:spPr>
        <p:txBody>
          <a:bodyPr wrap="square" lIns="46990" tIns="46990" rIns="46990" bIns="46990" rtlCol="0" anchor="ctr" anchorCtr="0">
            <a:spAutoFit/>
          </a:bodyPr>
          <a:p>
            <a:pPr algn="ctr"/>
            <a:r>
              <a:rPr lang="en-US" altLang="zh-CN" sz="4000" b="1">
                <a:solidFill>
                  <a:schemeClr val="bg1"/>
                </a:solidFill>
                <a:latin typeface="Novecento wide Bold" panose="00000805000000000000" charset="0"/>
                <a:cs typeface="Novecento wide Bold" panose="00000805000000000000" charset="0"/>
              </a:rPr>
              <a:t>控制系统设计思路</a:t>
            </a:r>
            <a:endParaRPr lang="en-US" altLang="zh-CN"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71450" y="-277495"/>
            <a:ext cx="2640330" cy="1202690"/>
          </a:xfrm>
        </p:spPr>
        <p:txBody>
          <a:bodyPr/>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4" name="直接连接符 13"/>
          <p:cNvCxnSpPr/>
          <p:nvPr/>
        </p:nvCxnSpPr>
        <p:spPr>
          <a:xfrm>
            <a:off x="8482330" y="4756785"/>
            <a:ext cx="3684270" cy="698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883015" y="4265295"/>
            <a:ext cx="3283585"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①发电模块的控制方案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210550" y="437324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3" name="文本框 2"/>
          <p:cNvSpPr txBox="1"/>
          <p:nvPr/>
        </p:nvSpPr>
        <p:spPr>
          <a:xfrm>
            <a:off x="4592955" y="1382395"/>
            <a:ext cx="6940550" cy="4092575"/>
          </a:xfrm>
          <a:prstGeom prst="rect">
            <a:avLst/>
          </a:prstGeom>
          <a:noFill/>
        </p:spPr>
        <p:txBody>
          <a:bodyPr wrap="square" rtlCol="0">
            <a:spAutoFit/>
          </a:bodyPr>
          <a:p>
            <a:r>
              <a:rPr lang="en-US" altLang="zh-CN" sz="2000">
                <a:latin typeface="+mn-ea"/>
                <a:cs typeface="+mn-ea"/>
              </a:rPr>
              <a:t>       </a:t>
            </a:r>
            <a:r>
              <a:rPr lang="zh-CN" altLang="en-US" sz="2000">
                <a:latin typeface="+mn-ea"/>
                <a:cs typeface="+mn-ea"/>
              </a:rPr>
              <a:t>我们在太阳能板的上下左右四个方位对称的设置了四个光敏电阻，对相对的光敏电阻值的差值除以钝感系数再整数化，通过正负分别调节上下舵机，使太阳能板慢慢接近光强最为均匀的区域，从而保证太阳能板总是朝向光强最大的方向。</a:t>
            </a:r>
            <a:endParaRPr lang="zh-CN" altLang="en-US" sz="2000">
              <a:latin typeface="+mn-ea"/>
              <a:cs typeface="+mn-ea"/>
            </a:endParaRPr>
          </a:p>
          <a:p>
            <a:r>
              <a:rPr lang="en-US" altLang="zh-CN" sz="2000">
                <a:latin typeface="+mn-ea"/>
                <a:cs typeface="+mn-ea"/>
              </a:rPr>
              <a:t>       </a:t>
            </a:r>
            <a:r>
              <a:rPr lang="zh-CN" altLang="en-US" sz="2000">
                <a:latin typeface="+mn-ea"/>
                <a:cs typeface="+mn-ea"/>
              </a:rPr>
              <a:t>这里我们假设当4个点的光强都相差不多时，为光照强度最大的方向。理论上可能会出现当4个点的光强都相差不多时，为光照强度最小的方向，但是考虑实际应用中系统上方的光照强度总是高于系统下方，而且太阳能板的运动角度不包含朝下的方向，只有当阳光</a:t>
            </a:r>
            <a:endParaRPr lang="zh-CN" altLang="en-US" sz="2000">
              <a:latin typeface="+mn-ea"/>
              <a:cs typeface="+mn-ea"/>
            </a:endParaRPr>
          </a:p>
          <a:p>
            <a:r>
              <a:rPr lang="zh-CN" altLang="en-US" sz="2000">
                <a:latin typeface="+mn-ea"/>
                <a:cs typeface="+mn-ea"/>
              </a:rPr>
              <a:t>从系统下方向上照射时，即系</a:t>
            </a:r>
            <a:endParaRPr lang="zh-CN" altLang="en-US" sz="2000">
              <a:latin typeface="+mn-ea"/>
              <a:cs typeface="+mn-ea"/>
            </a:endParaRPr>
          </a:p>
          <a:p>
            <a:r>
              <a:rPr lang="zh-CN" altLang="en-US" sz="2000">
                <a:latin typeface="+mn-ea"/>
                <a:cs typeface="+mn-ea"/>
              </a:rPr>
              <a:t>统下方的光照强度高于上方时，</a:t>
            </a:r>
            <a:endParaRPr lang="zh-CN" altLang="en-US" sz="2000">
              <a:latin typeface="+mn-ea"/>
              <a:cs typeface="+mn-ea"/>
            </a:endParaRPr>
          </a:p>
          <a:p>
            <a:r>
              <a:rPr lang="zh-CN" altLang="en-US" sz="2000">
                <a:latin typeface="+mn-ea"/>
                <a:cs typeface="+mn-ea"/>
              </a:rPr>
              <a:t>这个理论错误才会出现，因此我们的假设基本成立。</a:t>
            </a:r>
            <a:endParaRPr lang="zh-CN" altLang="en-US" sz="20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713230" y="2674620"/>
            <a:ext cx="2385060" cy="1324610"/>
          </a:xfrm>
          <a:prstGeom prst="rect">
            <a:avLst/>
          </a:prstGeom>
          <a:noFill/>
        </p:spPr>
        <p:txBody>
          <a:bodyPr wrap="square" lIns="46990" tIns="46990" rIns="46990" bIns="46990" rtlCol="0" anchor="ctr" anchorCtr="0">
            <a:spAutoFit/>
          </a:bodyPr>
          <a:p>
            <a:pPr algn="ctr"/>
            <a:r>
              <a:rPr lang="en-US" altLang="zh-CN" sz="4000" b="1">
                <a:solidFill>
                  <a:schemeClr val="bg1"/>
                </a:solidFill>
                <a:latin typeface="Novecento wide Bold" panose="00000805000000000000" charset="0"/>
                <a:cs typeface="Novecento wide Bold" panose="00000805000000000000" charset="0"/>
              </a:rPr>
              <a:t>控制系统设计思路</a:t>
            </a:r>
            <a:endParaRPr lang="en-US" altLang="zh-CN"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71450" y="-277495"/>
            <a:ext cx="2640330" cy="1202690"/>
          </a:xfrm>
        </p:spPr>
        <p:txBody>
          <a:bodyPr/>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4" name="直接连接符 13"/>
          <p:cNvCxnSpPr/>
          <p:nvPr/>
        </p:nvCxnSpPr>
        <p:spPr>
          <a:xfrm>
            <a:off x="7574280" y="4763770"/>
            <a:ext cx="45923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235950" y="4303395"/>
            <a:ext cx="3956050"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②环境监测模块的控制方案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7588885" y="436181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6" name="文本框 5"/>
          <p:cNvSpPr txBox="1"/>
          <p:nvPr/>
        </p:nvSpPr>
        <p:spPr>
          <a:xfrm>
            <a:off x="4761865" y="1922780"/>
            <a:ext cx="6940550" cy="1630045"/>
          </a:xfrm>
          <a:prstGeom prst="rect">
            <a:avLst/>
          </a:prstGeom>
          <a:noFill/>
        </p:spPr>
        <p:txBody>
          <a:bodyPr wrap="square" rtlCol="0">
            <a:spAutoFit/>
          </a:bodyPr>
          <a:p>
            <a:r>
              <a:rPr lang="en-US" sz="2000">
                <a:latin typeface="+mn-ea"/>
                <a:cs typeface="+mn-ea"/>
              </a:rPr>
              <a:t>       </a:t>
            </a:r>
            <a:r>
              <a:rPr sz="2000">
                <a:latin typeface="+mn-ea"/>
                <a:cs typeface="+mn-ea"/>
              </a:rPr>
              <a:t>环境监测模块采用集成的温湿度传感器置于底座外表面采集温湿度数据，传回主控板，通过LED相关库文件，将温</a:t>
            </a:r>
            <a:r>
              <a:rPr lang="en-US" sz="2000">
                <a:latin typeface="+mn-ea"/>
                <a:cs typeface="+mn-ea"/>
              </a:rPr>
              <a:t>    </a:t>
            </a:r>
            <a:r>
              <a:rPr sz="2000">
                <a:latin typeface="+mn-ea"/>
                <a:cs typeface="+mn-ea"/>
              </a:rPr>
              <a:t>湿度显示在LED屏幕上。</a:t>
            </a:r>
            <a:endParaRPr sz="2000">
              <a:latin typeface="+mn-ea"/>
              <a:cs typeface="+mn-ea"/>
            </a:endParaRPr>
          </a:p>
          <a:p>
            <a:r>
              <a:rPr lang="en-US" sz="2000">
                <a:latin typeface="+mn-ea"/>
                <a:cs typeface="+mn-ea"/>
              </a:rPr>
              <a:t>       </a:t>
            </a:r>
            <a:r>
              <a:rPr sz="2000">
                <a:latin typeface="+mn-ea"/>
                <a:cs typeface="+mn-ea"/>
              </a:rPr>
              <a:t>同时在追日模块中我们设置了当光强较弱时进入休眠模式，减少能量消耗。</a:t>
            </a:r>
            <a:endParaRPr sz="20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713230" y="2674620"/>
            <a:ext cx="2385060" cy="1324610"/>
          </a:xfrm>
          <a:prstGeom prst="rect">
            <a:avLst/>
          </a:prstGeom>
          <a:noFill/>
        </p:spPr>
        <p:txBody>
          <a:bodyPr wrap="square" lIns="46990" tIns="46990" rIns="46990" bIns="46990" rtlCol="0" anchor="ctr" anchorCtr="0">
            <a:spAutoFit/>
          </a:bodyPr>
          <a:p>
            <a:pPr algn="ctr"/>
            <a:r>
              <a:rPr lang="en-US" altLang="zh-CN" sz="4000" b="1">
                <a:solidFill>
                  <a:schemeClr val="bg1"/>
                </a:solidFill>
                <a:latin typeface="Novecento wide Bold" panose="00000805000000000000" charset="0"/>
                <a:cs typeface="Novecento wide Bold" panose="00000805000000000000" charset="0"/>
              </a:rPr>
              <a:t>控制系统设计思路</a:t>
            </a:r>
            <a:endParaRPr lang="en-US" altLang="zh-CN"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71450" y="-277495"/>
            <a:ext cx="2640330" cy="1202690"/>
          </a:xfrm>
        </p:spPr>
        <p:txBody>
          <a:bodyPr/>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cxnSp>
        <p:nvCxnSpPr>
          <p:cNvPr id="14" name="直接连接符 13"/>
          <p:cNvCxnSpPr/>
          <p:nvPr/>
        </p:nvCxnSpPr>
        <p:spPr>
          <a:xfrm>
            <a:off x="7953375" y="4749165"/>
            <a:ext cx="42291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00440" y="4271010"/>
            <a:ext cx="3956050"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③自清洁模块的控制方案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7913370" y="436181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6" name="文本框 5"/>
          <p:cNvSpPr txBox="1"/>
          <p:nvPr/>
        </p:nvSpPr>
        <p:spPr>
          <a:xfrm>
            <a:off x="4895850" y="1957070"/>
            <a:ext cx="6940550" cy="1322070"/>
          </a:xfrm>
          <a:prstGeom prst="rect">
            <a:avLst/>
          </a:prstGeom>
          <a:noFill/>
        </p:spPr>
        <p:txBody>
          <a:bodyPr wrap="square" rtlCol="0">
            <a:spAutoFit/>
          </a:bodyPr>
          <a:p>
            <a:r>
              <a:rPr lang="en-US" sz="2000">
                <a:latin typeface="+mn-ea"/>
                <a:cs typeface="+mn-ea"/>
              </a:rPr>
              <a:t>       </a:t>
            </a:r>
            <a:r>
              <a:rPr sz="2000">
                <a:latin typeface="+mn-ea"/>
                <a:cs typeface="+mn-ea"/>
              </a:rPr>
              <a:t>自清洁模块与时钟模块向结合，当到达设置的时间节点时，进入清洁函数，将太阳能板转到垂直角度，将继电器设置为高电平，与之相连的水泵开始工作，将水喷洒到海绵上，接着控制清洁舵机转动</a:t>
            </a:r>
            <a:r>
              <a:rPr lang="zh-CN" sz="2000">
                <a:latin typeface="+mn-ea"/>
                <a:cs typeface="+mn-ea"/>
              </a:rPr>
              <a:t>。</a:t>
            </a:r>
            <a:endParaRPr lang="zh-CN" sz="20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509397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36115" y="2883535"/>
            <a:ext cx="2038350" cy="709295"/>
          </a:xfrm>
          <a:prstGeom prst="rect">
            <a:avLst/>
          </a:prstGeom>
          <a:noFill/>
        </p:spPr>
        <p:txBody>
          <a:bodyPr wrap="square" lIns="46990" tIns="46990" rIns="46990" bIns="46990" rtlCol="0" anchor="ctr" anchorCtr="0">
            <a:spAutoFit/>
          </a:bodyPr>
          <a:p>
            <a:pPr algn="ctr"/>
            <a:r>
              <a:rPr lang="zh-CN" altLang="en-US" sz="4000" b="1">
                <a:solidFill>
                  <a:schemeClr val="bg1"/>
                </a:solidFill>
                <a:latin typeface="Novecento wide Bold" panose="00000805000000000000" charset="0"/>
                <a:cs typeface="Novecento wide Bold" panose="00000805000000000000" charset="0"/>
              </a:rPr>
              <a:t>流程图</a:t>
            </a:r>
            <a:endParaRPr lang="zh-CN" altLang="en-US"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7" name="矩形 36"/>
          <p:cNvSpPr/>
          <p:nvPr/>
        </p:nvSpPr>
        <p:spPr>
          <a:xfrm>
            <a:off x="10568940" y="411480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0923905" y="426656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39" name="矩形 38"/>
          <p:cNvSpPr/>
          <p:nvPr/>
        </p:nvSpPr>
        <p:spPr>
          <a:xfrm>
            <a:off x="10568940" y="4418330"/>
            <a:ext cx="755015" cy="88265"/>
          </a:xfrm>
          <a:prstGeom prst="rect">
            <a:avLst/>
          </a:prstGeom>
          <a:solidFill>
            <a:schemeClr val="bg1">
              <a:alpha val="62000"/>
            </a:scheme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10568940" y="4570095"/>
            <a:ext cx="755015" cy="88265"/>
          </a:xfrm>
          <a:prstGeom prst="rect">
            <a:avLst/>
          </a:prstGeom>
          <a:solidFill>
            <a:srgbClr val="92D050">
              <a:alpha val="62000"/>
            </a:srgbClr>
          </a:solidFill>
          <a:ln>
            <a:noFill/>
          </a:ln>
          <a:effectLst/>
          <a:scene3d>
            <a:camera prst="perspectiveLeft">
              <a:rot lat="60000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10923905" y="4707255"/>
            <a:ext cx="755015" cy="88265"/>
          </a:xfrm>
          <a:prstGeom prst="rect">
            <a:avLst/>
          </a:prstGeom>
          <a:solidFill>
            <a:schemeClr val="accent3">
              <a:alpha val="62000"/>
            </a:schemeClr>
          </a:solidFill>
          <a:effectLst/>
          <a:scene3d>
            <a:camera prst="perspectiveLeft">
              <a:rot lat="600000" lon="1200000" rev="0"/>
            </a:camera>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zh-CN" altLang="en-US"/>
          </a:p>
        </p:txBody>
      </p:sp>
      <p:sp>
        <p:nvSpPr>
          <p:cNvPr id="42" name="矩形 41"/>
          <p:cNvSpPr/>
          <p:nvPr/>
        </p:nvSpPr>
        <p:spPr>
          <a:xfrm>
            <a:off x="10568940" y="4844415"/>
            <a:ext cx="755015" cy="88265"/>
          </a:xfrm>
          <a:prstGeom prst="rect">
            <a:avLst/>
          </a:prstGeom>
          <a:solidFill>
            <a:schemeClr val="dk1">
              <a:alpha val="62000"/>
            </a:schemeClr>
          </a:solidFill>
          <a:ln>
            <a:noFill/>
          </a:ln>
          <a:effectLst/>
          <a:scene3d>
            <a:camera prst="perspectiveLeft">
              <a:rot lat="600000" lon="1200000" rev="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48" name="图片 47"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49" name="图片 48" descr="F:\设计相关\莱茵PPT\背景小元素2.png背景小元素2"/>
          <p:cNvPicPr>
            <a:picLocks noChangeAspect="1"/>
          </p:cNvPicPr>
          <p:nvPr/>
        </p:nvPicPr>
        <p:blipFill>
          <a:blip r:embed="rId3"/>
          <a:srcRect l="10804" t="62931" r="72139" b="18103"/>
          <a:stretch>
            <a:fillRect/>
          </a:stretch>
        </p:blipFill>
        <p:spPr>
          <a:xfrm>
            <a:off x="-49530" y="4418330"/>
            <a:ext cx="1847215" cy="1155065"/>
          </a:xfrm>
          <a:prstGeom prst="rect">
            <a:avLst/>
          </a:prstGeom>
        </p:spPr>
      </p:pic>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pic>
        <p:nvPicPr>
          <p:cNvPr id="21" name="图片 20" descr="Arduino"/>
          <p:cNvPicPr>
            <a:picLocks noChangeAspect="1"/>
          </p:cNvPicPr>
          <p:nvPr/>
        </p:nvPicPr>
        <p:blipFill>
          <a:blip r:embed="rId4"/>
          <a:stretch>
            <a:fillRect/>
          </a:stretch>
        </p:blipFill>
        <p:spPr>
          <a:xfrm>
            <a:off x="4760595" y="1100455"/>
            <a:ext cx="7147560" cy="5012055"/>
          </a:xfrm>
          <a:prstGeom prst="rect">
            <a:avLst/>
          </a:prstGeom>
        </p:spPr>
      </p:pic>
      <p:sp>
        <p:nvSpPr>
          <p:cNvPr id="23" name="标题 1"/>
          <p:cNvSpPr>
            <a:spLocks noGrp="1"/>
          </p:cNvSpPr>
          <p:nvPr/>
        </p:nvSpPr>
        <p:spPr>
          <a:xfrm>
            <a:off x="171450" y="-27749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3355"/>
            <a:ext cx="2640330" cy="1202690"/>
          </a:xfrm>
        </p:spPr>
        <p:txBody>
          <a:bodyPr/>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endParaRPr lang="en-US" altLang="zh-CN" sz="2000">
              <a:solidFill>
                <a:schemeClr val="bg1"/>
              </a:solidFill>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04890"/>
            <a:ext cx="3266440" cy="260350"/>
          </a:xfrm>
        </p:spPr>
        <p:txBody>
          <a:bodyPr>
            <a:normAutofit fontScale="90000"/>
          </a:bodyPr>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endParaRPr lang="en-US" altLang="zh-CN" sz="120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19760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矩形 4"/>
          <p:cNvSpPr/>
          <p:nvPr/>
        </p:nvSpPr>
        <p:spPr>
          <a:xfrm>
            <a:off x="6343015"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 name="矩形 5"/>
          <p:cNvSpPr/>
          <p:nvPr/>
        </p:nvSpPr>
        <p:spPr>
          <a:xfrm>
            <a:off x="8540750" y="286639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矩形 6"/>
          <p:cNvSpPr/>
          <p:nvPr/>
        </p:nvSpPr>
        <p:spPr>
          <a:xfrm>
            <a:off x="6343015" y="3487420"/>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矩形 10"/>
          <p:cNvSpPr/>
          <p:nvPr/>
        </p:nvSpPr>
        <p:spPr>
          <a:xfrm>
            <a:off x="854075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3" name="直接连接符 12"/>
          <p:cNvCxnSpPr/>
          <p:nvPr/>
        </p:nvCxnSpPr>
        <p:spPr>
          <a:xfrm>
            <a:off x="6332855" y="3746500"/>
            <a:ext cx="5911850" cy="0"/>
          </a:xfrm>
          <a:prstGeom prst="line">
            <a:avLst/>
          </a:prstGeom>
          <a:solidFill>
            <a:schemeClr val="bg1"/>
          </a:solidFill>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908935"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 name="矩形 16"/>
          <p:cNvSpPr/>
          <p:nvPr/>
        </p:nvSpPr>
        <p:spPr>
          <a:xfrm>
            <a:off x="562610" y="349694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 name="矩形 17"/>
          <p:cNvSpPr/>
          <p:nvPr/>
        </p:nvSpPr>
        <p:spPr>
          <a:xfrm>
            <a:off x="562610" y="2875915"/>
            <a:ext cx="76200" cy="76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8" name="文本框 7"/>
          <p:cNvSpPr txBox="1"/>
          <p:nvPr/>
        </p:nvSpPr>
        <p:spPr>
          <a:xfrm>
            <a:off x="6630035" y="2952115"/>
            <a:ext cx="1918335" cy="583565"/>
          </a:xfrm>
          <a:prstGeom prst="rect">
            <a:avLst/>
          </a:prstGeom>
          <a:noFill/>
        </p:spPr>
        <p:txBody>
          <a:bodyPr wrap="square" rtlCol="0">
            <a:spAutoFit/>
          </a:bodyPr>
          <a:p>
            <a:r>
              <a:rPr lang="zh-CN" altLang="en-US" sz="3200">
                <a:solidFill>
                  <a:schemeClr val="bg1"/>
                </a:solidFill>
              </a:rPr>
              <a:t>绝密事项</a:t>
            </a:r>
            <a:endParaRPr lang="zh-CN" altLang="en-US" sz="32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713230" y="2982278"/>
            <a:ext cx="2385060" cy="709295"/>
          </a:xfrm>
          <a:prstGeom prst="rect">
            <a:avLst/>
          </a:prstGeom>
          <a:noFill/>
        </p:spPr>
        <p:txBody>
          <a:bodyPr wrap="square" lIns="46990" tIns="46990" rIns="46990" bIns="46990" rtlCol="0" anchor="ctr" anchorCtr="0">
            <a:spAutoFit/>
          </a:bodyPr>
          <a:p>
            <a:pPr algn="ctr"/>
            <a:r>
              <a:rPr lang="zh-CN" altLang="en-US" sz="4000" b="1">
                <a:solidFill>
                  <a:schemeClr val="bg1"/>
                </a:solidFill>
                <a:latin typeface="Novecento wide Bold" panose="00000805000000000000" charset="0"/>
                <a:cs typeface="Novecento wide Bold" panose="00000805000000000000" charset="0"/>
              </a:rPr>
              <a:t>主要</a:t>
            </a:r>
            <a:r>
              <a:rPr lang="zh-CN" altLang="en-US" sz="4000" b="1">
                <a:solidFill>
                  <a:schemeClr val="bg1"/>
                </a:solidFill>
                <a:latin typeface="Novecento wide Bold" panose="00000805000000000000" charset="0"/>
                <a:cs typeface="Novecento wide Bold" panose="00000805000000000000" charset="0"/>
              </a:rPr>
              <a:t>代码</a:t>
            </a:r>
            <a:endParaRPr lang="zh-CN" altLang="en-US" sz="40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71450" y="-277495"/>
            <a:ext cx="2640330" cy="1202690"/>
          </a:xfrm>
        </p:spPr>
        <p:txBody>
          <a:bodyPr/>
          <a:p>
            <a:r>
              <a:rPr lang="zh-CN" altLang="en-US" sz="2800">
                <a:sym typeface="+mn-ea"/>
              </a:rPr>
              <a:t>控制方案说明</a:t>
            </a:r>
            <a:endParaRPr lang="en-US" altLang="zh-CN" sz="20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pic>
        <p:nvPicPr>
          <p:cNvPr id="3" name="图片 2" descr="11"/>
          <p:cNvPicPr>
            <a:picLocks noChangeAspect="1"/>
          </p:cNvPicPr>
          <p:nvPr/>
        </p:nvPicPr>
        <p:blipFill>
          <a:blip r:embed="rId4"/>
          <a:stretch>
            <a:fillRect/>
          </a:stretch>
        </p:blipFill>
        <p:spPr>
          <a:xfrm>
            <a:off x="4622165" y="2077085"/>
            <a:ext cx="7477760" cy="4658360"/>
          </a:xfrm>
          <a:prstGeom prst="rect">
            <a:avLst/>
          </a:prstGeom>
        </p:spPr>
      </p:pic>
      <p:pic>
        <p:nvPicPr>
          <p:cNvPr id="6" name="图片 5" descr="22"/>
          <p:cNvPicPr>
            <a:picLocks noChangeAspect="1"/>
          </p:cNvPicPr>
          <p:nvPr/>
        </p:nvPicPr>
        <p:blipFill>
          <a:blip r:embed="rId5"/>
          <a:stretch>
            <a:fillRect/>
          </a:stretch>
        </p:blipFill>
        <p:spPr>
          <a:xfrm>
            <a:off x="4400550" y="1599565"/>
            <a:ext cx="7511415" cy="4679950"/>
          </a:xfrm>
          <a:prstGeom prst="rect">
            <a:avLst/>
          </a:prstGeom>
        </p:spPr>
      </p:pic>
      <p:pic>
        <p:nvPicPr>
          <p:cNvPr id="7" name="图片 6" descr="33"/>
          <p:cNvPicPr>
            <a:picLocks noChangeAspect="1"/>
          </p:cNvPicPr>
          <p:nvPr/>
        </p:nvPicPr>
        <p:blipFill>
          <a:blip r:embed="rId6"/>
          <a:stretch>
            <a:fillRect/>
          </a:stretch>
        </p:blipFill>
        <p:spPr>
          <a:xfrm>
            <a:off x="4147820" y="1076325"/>
            <a:ext cx="7552055" cy="4705350"/>
          </a:xfrm>
          <a:prstGeom prst="rect">
            <a:avLst/>
          </a:prstGeom>
        </p:spPr>
      </p:pic>
      <p:pic>
        <p:nvPicPr>
          <p:cNvPr id="21" name="图片 20" descr="44"/>
          <p:cNvPicPr>
            <a:picLocks noChangeAspect="1"/>
          </p:cNvPicPr>
          <p:nvPr/>
        </p:nvPicPr>
        <p:blipFill>
          <a:blip r:embed="rId7"/>
          <a:stretch>
            <a:fillRect/>
          </a:stretch>
        </p:blipFill>
        <p:spPr>
          <a:xfrm>
            <a:off x="3791585" y="503555"/>
            <a:ext cx="7592060" cy="47301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750" fill="hold">
                                          <p:stCondLst>
                                            <p:cond delay="0"/>
                                          </p:stCondLst>
                                        </p:cTn>
                                        <p:tgtEl>
                                          <p:spTgt spid="3"/>
                                        </p:tgtEl>
                                        <p:attrNameLst>
                                          <p:attrName>style.visibility</p:attrName>
                                        </p:attrNameLst>
                                      </p:cBhvr>
                                      <p:to>
                                        <p:strVal val="visible"/>
                                      </p:to>
                                    </p:set>
                                    <p:animEffect transition="in" filter="blinds(horizontal)">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750"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ppt_x"/>
                                          </p:val>
                                        </p:tav>
                                        <p:tav tm="100000">
                                          <p:val>
                                            <p:strVal val="#ppt_x"/>
                                          </p:val>
                                        </p:tav>
                                      </p:tavLst>
                                    </p:anim>
                                    <p:anim calcmode="lin" valueType="num">
                                      <p:cBhvr additive="base">
                                        <p:cTn id="13"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750" fill="hold">
                                          <p:stCondLst>
                                            <p:cond delay="0"/>
                                          </p:stCondLst>
                                        </p:cTn>
                                        <p:tgtEl>
                                          <p:spTgt spid="7"/>
                                        </p:tgtEl>
                                        <p:attrNameLst>
                                          <p:attrName>style.visibility</p:attrName>
                                        </p:attrNameLst>
                                      </p:cBhvr>
                                      <p:to>
                                        <p:strVal val="visible"/>
                                      </p:to>
                                    </p:set>
                                    <p:animEffect transition="in" filter="strips(downLeft)">
                                      <p:cBhvr>
                                        <p:cTn id="18" dur="75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750" fill="hold">
                                          <p:stCondLst>
                                            <p:cond delay="0"/>
                                          </p:stCondLst>
                                        </p:cTn>
                                        <p:tgtEl>
                                          <p:spTgt spid="21"/>
                                        </p:tgtEl>
                                        <p:attrNameLst>
                                          <p:attrName>style.visibility</p:attrName>
                                        </p:attrNameLst>
                                      </p:cBhvr>
                                      <p:to>
                                        <p:strVal val="visible"/>
                                      </p:to>
                                    </p:set>
                                    <p:animEffect transition="in" filter="wipe(down)">
                                      <p:cBhvr>
                                        <p:cTn id="23"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endParaRPr lang="en-US" altLang="zh-CN" sz="2000">
              <a:solidFill>
                <a:schemeClr val="bg1"/>
              </a:solidFill>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endParaRPr lang="en-US" altLang="zh-CN" sz="120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2864485" y="3014345"/>
            <a:ext cx="6462395" cy="1014730"/>
          </a:xfrm>
          <a:prstGeom prst="rect">
            <a:avLst/>
          </a:prstGeom>
          <a:noFill/>
        </p:spPr>
        <p:txBody>
          <a:bodyPr wrap="square" rtlCol="0">
            <a:spAutoFit/>
          </a:bodyPr>
          <a:p>
            <a:pPr algn="ctr"/>
            <a:r>
              <a:rPr lang="en-US" altLang="zh-CN" sz="6000">
                <a:solidFill>
                  <a:schemeClr val="bg1"/>
                </a:solidFill>
                <a:latin typeface="Source Han Sans Heavy" panose="020B0A00000000000000" charset="-122"/>
                <a:ea typeface="Source Han Sans Heavy" panose="020B0A00000000000000" charset="-122"/>
              </a:rPr>
              <a:t>Part 4</a:t>
            </a:r>
            <a:endParaRPr lang="en-US" altLang="zh-CN" sz="6000">
              <a:solidFill>
                <a:schemeClr val="bg1"/>
              </a:solidFill>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9" name="矩形 8"/>
          <p:cNvSpPr/>
          <p:nvPr/>
        </p:nvSpPr>
        <p:spPr>
          <a:xfrm>
            <a:off x="5081270" y="2459355"/>
            <a:ext cx="212661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1" name="直接连接符 10"/>
          <p:cNvCxnSpPr/>
          <p:nvPr/>
        </p:nvCxnSpPr>
        <p:spPr>
          <a:xfrm flipV="1">
            <a:off x="2663825" y="-24765"/>
            <a:ext cx="6910705" cy="6929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20975" y="-40005"/>
            <a:ext cx="6882130" cy="68967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descr="道具_带框_至纯源石"/>
          <p:cNvPicPr>
            <a:picLocks noChangeAspect="1"/>
          </p:cNvPicPr>
          <p:nvPr/>
        </p:nvPicPr>
        <p:blipFill>
          <a:blip r:embed="rId2">
            <a:grayscl/>
            <a:lum bright="-66000" contrast="12000"/>
          </a:blip>
          <a:stretch>
            <a:fillRect/>
          </a:stretch>
        </p:blipFill>
        <p:spPr>
          <a:xfrm>
            <a:off x="5247640" y="2690495"/>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5125085" y="3038475"/>
            <a:ext cx="2038350" cy="817880"/>
          </a:xfrm>
          <a:prstGeom prst="rect">
            <a:avLst/>
          </a:prstGeom>
          <a:noFill/>
        </p:spPr>
        <p:txBody>
          <a:bodyPr wrap="square" lIns="46990" tIns="46990" rIns="46990" bIns="46990" rtlCol="0" anchor="ctr" anchorCtr="0">
            <a:noAutofit/>
          </a:bodyPr>
          <a:p>
            <a:pPr algn="ctr"/>
            <a:r>
              <a:rPr lang="zh-CN" altLang="en-US" sz="6600" b="1">
                <a:solidFill>
                  <a:schemeClr val="bg1"/>
                </a:solidFill>
                <a:latin typeface="Novecento wide Bold" panose="00000805000000000000" charset="0"/>
                <a:cs typeface="Novecento wide Bold" panose="00000805000000000000" charset="0"/>
              </a:rPr>
              <a:t>目录</a:t>
            </a:r>
            <a:endParaRPr lang="zh-CN" altLang="en-US" sz="6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5080635" y="3936365"/>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 name="文本框 1"/>
          <p:cNvSpPr txBox="1"/>
          <p:nvPr/>
        </p:nvSpPr>
        <p:spPr>
          <a:xfrm>
            <a:off x="4199255" y="154305"/>
            <a:ext cx="3310890" cy="768350"/>
          </a:xfrm>
          <a:prstGeom prst="rect">
            <a:avLst/>
          </a:prstGeom>
          <a:noFill/>
        </p:spPr>
        <p:txBody>
          <a:bodyPr wrap="square" rtlCol="0">
            <a:spAutoFit/>
          </a:bodyPr>
          <a:p>
            <a:r>
              <a:rPr lang="en-US" altLang="zh-CN" sz="4400">
                <a:latin typeface="Times New Roman" panose="02020603050405020304" charset="0"/>
                <a:cs typeface="Times New Roman" panose="02020603050405020304" charset="0"/>
              </a:rPr>
              <a:t>Part 1</a:t>
            </a:r>
            <a:endParaRPr lang="en-US" altLang="zh-CN" sz="4400">
              <a:latin typeface="Times New Roman" panose="02020603050405020304" charset="0"/>
              <a:cs typeface="Times New Roman" panose="02020603050405020304" charset="0"/>
            </a:endParaRPr>
          </a:p>
        </p:txBody>
      </p:sp>
      <p:sp>
        <p:nvSpPr>
          <p:cNvPr id="3" name="文本框 2"/>
          <p:cNvSpPr txBox="1"/>
          <p:nvPr/>
        </p:nvSpPr>
        <p:spPr>
          <a:xfrm>
            <a:off x="4662170" y="922655"/>
            <a:ext cx="2777490" cy="521970"/>
          </a:xfrm>
          <a:prstGeom prst="rect">
            <a:avLst/>
          </a:prstGeom>
          <a:noFill/>
        </p:spPr>
        <p:txBody>
          <a:bodyPr wrap="square" rtlCol="0">
            <a:spAutoFit/>
          </a:bodyPr>
          <a:p>
            <a:r>
              <a:rPr lang="zh-CN" altLang="en-US" sz="2800"/>
              <a:t>队员及作品简介</a:t>
            </a:r>
            <a:endParaRPr lang="zh-CN" altLang="en-US" sz="2800"/>
          </a:p>
        </p:txBody>
      </p:sp>
      <p:sp>
        <p:nvSpPr>
          <p:cNvPr id="4" name="文本框 3"/>
          <p:cNvSpPr txBox="1"/>
          <p:nvPr/>
        </p:nvSpPr>
        <p:spPr>
          <a:xfrm>
            <a:off x="8064500" y="1922145"/>
            <a:ext cx="3310890" cy="768350"/>
          </a:xfrm>
          <a:prstGeom prst="rect">
            <a:avLst/>
          </a:prstGeom>
          <a:noFill/>
        </p:spPr>
        <p:txBody>
          <a:bodyPr wrap="square" rtlCol="0">
            <a:spAutoFit/>
          </a:bodyPr>
          <a:p>
            <a:r>
              <a:rPr lang="en-US" altLang="zh-CN" sz="4400">
                <a:latin typeface="Times New Roman" panose="02020603050405020304" charset="0"/>
                <a:cs typeface="Times New Roman" panose="02020603050405020304" charset="0"/>
              </a:rPr>
              <a:t>Part 2</a:t>
            </a:r>
            <a:endParaRPr lang="en-US" altLang="zh-CN" sz="4400">
              <a:latin typeface="Times New Roman" panose="02020603050405020304" charset="0"/>
              <a:cs typeface="Times New Roman" panose="02020603050405020304" charset="0"/>
            </a:endParaRPr>
          </a:p>
        </p:txBody>
      </p:sp>
      <p:sp>
        <p:nvSpPr>
          <p:cNvPr id="5" name="文本框 4"/>
          <p:cNvSpPr txBox="1"/>
          <p:nvPr/>
        </p:nvSpPr>
        <p:spPr>
          <a:xfrm>
            <a:off x="8507095" y="2690495"/>
            <a:ext cx="2777490" cy="521970"/>
          </a:xfrm>
          <a:prstGeom prst="rect">
            <a:avLst/>
          </a:prstGeom>
          <a:noFill/>
        </p:spPr>
        <p:txBody>
          <a:bodyPr wrap="square" rtlCol="0">
            <a:spAutoFit/>
          </a:bodyPr>
          <a:p>
            <a:r>
              <a:rPr lang="zh-CN" altLang="en-US" sz="2800"/>
              <a:t>结构方案</a:t>
            </a:r>
            <a:r>
              <a:rPr lang="zh-CN" altLang="en-US" sz="2800"/>
              <a:t>说明</a:t>
            </a:r>
            <a:endParaRPr lang="zh-CN" altLang="en-US" sz="2800"/>
          </a:p>
        </p:txBody>
      </p:sp>
      <p:sp>
        <p:nvSpPr>
          <p:cNvPr id="6" name="文本框 5"/>
          <p:cNvSpPr txBox="1"/>
          <p:nvPr/>
        </p:nvSpPr>
        <p:spPr>
          <a:xfrm>
            <a:off x="5125085" y="5775325"/>
            <a:ext cx="2777490" cy="521970"/>
          </a:xfrm>
          <a:prstGeom prst="rect">
            <a:avLst/>
          </a:prstGeom>
          <a:noFill/>
        </p:spPr>
        <p:txBody>
          <a:bodyPr wrap="square" rtlCol="0">
            <a:spAutoFit/>
          </a:bodyPr>
          <a:p>
            <a:r>
              <a:rPr lang="zh-CN" altLang="en-US" sz="2800"/>
              <a:t>控制方案</a:t>
            </a:r>
            <a:r>
              <a:rPr lang="zh-CN" altLang="en-US" sz="2800"/>
              <a:t>说明</a:t>
            </a:r>
            <a:endParaRPr lang="zh-CN" altLang="en-US" sz="2800"/>
          </a:p>
        </p:txBody>
      </p:sp>
      <p:sp>
        <p:nvSpPr>
          <p:cNvPr id="10" name="文本框 9"/>
          <p:cNvSpPr txBox="1"/>
          <p:nvPr/>
        </p:nvSpPr>
        <p:spPr>
          <a:xfrm>
            <a:off x="4773295" y="4932680"/>
            <a:ext cx="3310890" cy="768350"/>
          </a:xfrm>
          <a:prstGeom prst="rect">
            <a:avLst/>
          </a:prstGeom>
          <a:noFill/>
        </p:spPr>
        <p:txBody>
          <a:bodyPr wrap="square" rtlCol="0">
            <a:spAutoFit/>
          </a:bodyPr>
          <a:p>
            <a:r>
              <a:rPr lang="en-US" altLang="zh-CN" sz="4400">
                <a:latin typeface="Times New Roman" panose="02020603050405020304" charset="0"/>
                <a:cs typeface="Times New Roman" panose="02020603050405020304" charset="0"/>
              </a:rPr>
              <a:t>Part 3</a:t>
            </a:r>
            <a:endParaRPr lang="en-US" altLang="zh-CN" sz="4400">
              <a:latin typeface="Times New Roman" panose="02020603050405020304" charset="0"/>
              <a:cs typeface="Times New Roman" panose="02020603050405020304" charset="0"/>
            </a:endParaRPr>
          </a:p>
        </p:txBody>
      </p:sp>
      <p:sp>
        <p:nvSpPr>
          <p:cNvPr id="13" name="文本框 12"/>
          <p:cNvSpPr txBox="1"/>
          <p:nvPr/>
        </p:nvSpPr>
        <p:spPr>
          <a:xfrm>
            <a:off x="862965" y="1950720"/>
            <a:ext cx="3310890" cy="768350"/>
          </a:xfrm>
          <a:prstGeom prst="rect">
            <a:avLst/>
          </a:prstGeom>
          <a:noFill/>
        </p:spPr>
        <p:txBody>
          <a:bodyPr wrap="square" rtlCol="0">
            <a:spAutoFit/>
          </a:bodyPr>
          <a:p>
            <a:r>
              <a:rPr lang="en-US" altLang="zh-CN" sz="4400">
                <a:latin typeface="Times New Roman" panose="02020603050405020304" charset="0"/>
                <a:cs typeface="Times New Roman" panose="02020603050405020304" charset="0"/>
              </a:rPr>
              <a:t>Part 4</a:t>
            </a:r>
            <a:endParaRPr lang="en-US" altLang="zh-CN" sz="4400">
              <a:latin typeface="Times New Roman" panose="02020603050405020304" charset="0"/>
              <a:cs typeface="Times New Roman" panose="02020603050405020304" charset="0"/>
            </a:endParaRPr>
          </a:p>
        </p:txBody>
      </p:sp>
      <p:sp>
        <p:nvSpPr>
          <p:cNvPr id="18" name="文本框 17"/>
          <p:cNvSpPr txBox="1"/>
          <p:nvPr/>
        </p:nvSpPr>
        <p:spPr>
          <a:xfrm>
            <a:off x="1238250" y="2719070"/>
            <a:ext cx="2493010" cy="953135"/>
          </a:xfrm>
          <a:prstGeom prst="rect">
            <a:avLst/>
          </a:prstGeom>
          <a:noFill/>
        </p:spPr>
        <p:txBody>
          <a:bodyPr wrap="square" rtlCol="0">
            <a:spAutoFit/>
          </a:bodyPr>
          <a:p>
            <a:r>
              <a:rPr lang="zh-CN" altLang="en-US" sz="2800"/>
              <a:t>设计、制作过程记录</a:t>
            </a:r>
            <a:endParaRPr lang="zh-CN" altLang="en-US"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34210" y="2748598"/>
            <a:ext cx="1934845" cy="1201420"/>
          </a:xfrm>
          <a:prstGeom prst="rect">
            <a:avLst/>
          </a:prstGeom>
          <a:noFill/>
        </p:spPr>
        <p:txBody>
          <a:bodyPr wrap="square" lIns="46990" tIns="46990" rIns="46990" bIns="46990" rtlCol="0" anchor="ctr" anchorCtr="0">
            <a:spAutoFit/>
          </a:bodyPr>
          <a:p>
            <a:pPr algn="l"/>
            <a:r>
              <a:rPr lang="zh-CN" altLang="en-US" sz="3600" b="1">
                <a:solidFill>
                  <a:schemeClr val="bg1"/>
                </a:solidFill>
                <a:latin typeface="Novecento wide Bold" panose="00000805000000000000" charset="0"/>
                <a:cs typeface="Novecento wide Bold" panose="00000805000000000000" charset="0"/>
              </a:rPr>
              <a:t>程序编写、</a:t>
            </a:r>
            <a:r>
              <a:rPr lang="zh-CN" altLang="en-US" sz="3600" b="1">
                <a:solidFill>
                  <a:schemeClr val="bg1"/>
                </a:solidFill>
                <a:latin typeface="Novecento wide Bold" panose="00000805000000000000" charset="0"/>
                <a:cs typeface="Novecento wide Bold" panose="00000805000000000000" charset="0"/>
              </a:rPr>
              <a:t>调试</a:t>
            </a:r>
            <a:endParaRPr lang="zh-CN" altLang="en-US"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238125" y="0"/>
            <a:ext cx="2299335" cy="1409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a:sym typeface="+mn-ea"/>
              </a:rPr>
              <a:t>设计、制作过程记录</a:t>
            </a:r>
            <a:endParaRPr lang="zh-CN" altLang="en-US" sz="3200">
              <a:latin typeface="Novecento wide Bold" panose="00000805000000000000" charset="0"/>
              <a:cs typeface="Novecento wide Bold" panose="00000805000000000000" charset="0"/>
            </a:endParaRPr>
          </a:p>
        </p:txBody>
      </p:sp>
      <p:pic>
        <p:nvPicPr>
          <p:cNvPr id="2" name="图片 1" descr="编写代码1"/>
          <p:cNvPicPr>
            <a:picLocks noChangeAspect="1"/>
          </p:cNvPicPr>
          <p:nvPr/>
        </p:nvPicPr>
        <p:blipFill>
          <a:blip r:embed="rId4"/>
          <a:stretch>
            <a:fillRect/>
          </a:stretch>
        </p:blipFill>
        <p:spPr>
          <a:xfrm>
            <a:off x="5967730" y="2002155"/>
            <a:ext cx="5480050" cy="4109085"/>
          </a:xfrm>
          <a:prstGeom prst="rect">
            <a:avLst/>
          </a:prstGeom>
        </p:spPr>
      </p:pic>
      <p:pic>
        <p:nvPicPr>
          <p:cNvPr id="6" name="程序调试">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6137275" y="166370"/>
            <a:ext cx="5489575" cy="3087370"/>
          </a:xfrm>
          <a:prstGeom prst="rect">
            <a:avLst/>
          </a:prstGeom>
        </p:spPr>
      </p:pic>
      <p:pic>
        <p:nvPicPr>
          <p:cNvPr id="7" name="程序调试2">
            <a:hlinkClick r:id="" action="ppaction://media"/>
          </p:cNvPr>
          <p:cNvPicPr/>
          <p:nvPr>
            <a:videoFile r:link="rId9"/>
            <p:extLst>
              <p:ext uri="{DAA4B4D4-6D71-4841-9C94-3DE7FCFB9230}">
                <p14:media xmlns:p14="http://schemas.microsoft.com/office/powerpoint/2010/main" r:embed="rId10"/>
              </p:ext>
            </p:extLst>
            <p:custDataLst>
              <p:tags r:id="rId11"/>
            </p:custDataLst>
          </p:nvPr>
        </p:nvPicPr>
        <p:blipFill>
          <a:blip r:embed="rId12"/>
          <a:stretch>
            <a:fillRect/>
          </a:stretch>
        </p:blipFill>
        <p:spPr>
          <a:xfrm>
            <a:off x="4309110" y="3429000"/>
            <a:ext cx="5240655" cy="294830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1" presetClass="exit" presetSubtype="0" fill="hold" nodeType="withEffect">
                                  <p:stCondLst>
                                    <p:cond delay="0"/>
                                  </p:stCondLst>
                                  <p:childTnLst>
                                    <p:set>
                                      <p:cBhvr>
                                        <p:cTn id="15" dur="1" fill="hold">
                                          <p:stCondLst>
                                            <p:cond delay="0"/>
                                          </p:stCondLst>
                                        </p:cTn>
                                        <p:tgtEl>
                                          <p:spTgt spid="2"/>
                                        </p:tgtEl>
                                        <p:attrNameLst>
                                          <p:attrName>style.visibility</p:attrName>
                                        </p:attrNameLst>
                                      </p:cBhvr>
                                      <p:to>
                                        <p:strVal val="hidden"/>
                                      </p:to>
                                    </p:se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9" fill="hold" display="1">
                  <p:stCondLst>
                    <p:cond delay="indefinite"/>
                  </p:stCondLst>
                </p:cTn>
                <p:tgtEl>
                  <p:spTgt spid="6"/>
                </p:tgtEl>
              </p:cMediaNode>
            </p:video>
            <p:video fullScrn="0">
              <p:cMediaNode>
                <p:cTn id="20" fill="hold" display="1">
                  <p:stCondLst>
                    <p:cond delay="indefinite"/>
                  </p:stCondLst>
                </p:cTn>
                <p:tgtEl>
                  <p:spTgt spid="7"/>
                </p:tgtEl>
              </p:cMediaNode>
            </p:video>
            <p:seq concurrent="1" nextAc="seek">
              <p:cTn id="21" restart="whenNotActive" fill="hold" evtFilter="cancelBubble" nodeType="interactiveSeq">
                <p:stCondLst>
                  <p:cond evt="onClick" delay="0">
                    <p:tgtEl>
                      <p:spTgt spid="7"/>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7"/>
                                        </p:tgtEl>
                                      </p:cBhvr>
                                    </p:cmd>
                                  </p:childTnLst>
                                </p:cTn>
                              </p:par>
                            </p:childTnLst>
                          </p:cTn>
                        </p:par>
                      </p:childTnLst>
                    </p:cTn>
                  </p:par>
                </p:childTnLst>
              </p:cTn>
              <p:nextCondLst>
                <p:cond evt="onClick" delay="0">
                  <p:tgtEl>
                    <p:spTgt spid="7"/>
                  </p:tgtEl>
                </p:cond>
              </p:nextCondLst>
            </p:seq>
          </p:childTnLst>
        </p:cTn>
      </p:par>
    </p:tnLst>
    <p:bldLst>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34210" y="2748598"/>
            <a:ext cx="1934845" cy="1201420"/>
          </a:xfrm>
          <a:prstGeom prst="rect">
            <a:avLst/>
          </a:prstGeom>
          <a:noFill/>
        </p:spPr>
        <p:txBody>
          <a:bodyPr wrap="square" lIns="46990" tIns="46990" rIns="46990" bIns="46990" rtlCol="0" anchor="ctr" anchorCtr="0">
            <a:spAutoFit/>
          </a:bodyPr>
          <a:p>
            <a:pPr algn="l"/>
            <a:r>
              <a:rPr lang="zh-CN" altLang="en-US" sz="3600" b="1">
                <a:solidFill>
                  <a:schemeClr val="bg1"/>
                </a:solidFill>
                <a:latin typeface="Novecento wide Bold" panose="00000805000000000000" charset="0"/>
                <a:cs typeface="Novecento wide Bold" panose="00000805000000000000" charset="0"/>
              </a:rPr>
              <a:t>元件建模及</a:t>
            </a:r>
            <a:r>
              <a:rPr lang="zh-CN" altLang="en-US" sz="3600" b="1">
                <a:solidFill>
                  <a:schemeClr val="bg1"/>
                </a:solidFill>
                <a:latin typeface="Novecento wide Bold" panose="00000805000000000000" charset="0"/>
                <a:cs typeface="Novecento wide Bold" panose="00000805000000000000" charset="0"/>
              </a:rPr>
              <a:t>打印</a:t>
            </a:r>
            <a:endParaRPr lang="zh-CN" altLang="en-US"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238125" y="0"/>
            <a:ext cx="2299335" cy="1409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a:sym typeface="+mn-ea"/>
              </a:rPr>
              <a:t>设计、制作过程记录</a:t>
            </a:r>
            <a:endParaRPr lang="zh-CN" altLang="en-US" sz="3200">
              <a:latin typeface="Novecento wide Bold" panose="00000805000000000000" charset="0"/>
              <a:cs typeface="Novecento wide Bold" panose="00000805000000000000" charset="0"/>
            </a:endParaRPr>
          </a:p>
        </p:txBody>
      </p:sp>
      <p:pic>
        <p:nvPicPr>
          <p:cNvPr id="7" name="建模1">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5139055" y="922655"/>
            <a:ext cx="4808220" cy="2724785"/>
          </a:xfrm>
          <a:prstGeom prst="rect">
            <a:avLst/>
          </a:prstGeom>
        </p:spPr>
      </p:pic>
      <p:pic>
        <p:nvPicPr>
          <p:cNvPr id="10" name="建模2">
            <a:hlinkClick r:id="" action="ppaction://media"/>
          </p:cNvPr>
          <p:cNvPicPr/>
          <p:nvPr>
            <a:videoFile r:link="rId8"/>
            <p:extLst>
              <p:ext uri="{DAA4B4D4-6D71-4841-9C94-3DE7FCFB9230}">
                <p14:media xmlns:p14="http://schemas.microsoft.com/office/powerpoint/2010/main" r:embed="rId9"/>
              </p:ext>
            </p:extLst>
            <p:custDataLst>
              <p:tags r:id="rId10"/>
            </p:custDataLst>
          </p:nvPr>
        </p:nvPicPr>
        <p:blipFill>
          <a:blip r:embed="rId11"/>
          <a:stretch>
            <a:fillRect/>
          </a:stretch>
        </p:blipFill>
        <p:spPr>
          <a:xfrm>
            <a:off x="5139055" y="3759835"/>
            <a:ext cx="4807585" cy="2667635"/>
          </a:xfrm>
          <a:prstGeom prst="rect">
            <a:avLst/>
          </a:prstGeom>
        </p:spPr>
      </p:pic>
      <p:pic>
        <p:nvPicPr>
          <p:cNvPr id="14" name="图片 13" descr="元件2"/>
          <p:cNvPicPr>
            <a:picLocks noChangeAspect="1"/>
          </p:cNvPicPr>
          <p:nvPr/>
        </p:nvPicPr>
        <p:blipFill>
          <a:blip r:embed="rId12"/>
          <a:stretch>
            <a:fillRect/>
          </a:stretch>
        </p:blipFill>
        <p:spPr>
          <a:xfrm>
            <a:off x="3266440" y="879475"/>
            <a:ext cx="3968115" cy="5293995"/>
          </a:xfrm>
          <a:prstGeom prst="rect">
            <a:avLst/>
          </a:prstGeom>
        </p:spPr>
      </p:pic>
      <p:pic>
        <p:nvPicPr>
          <p:cNvPr id="18" name="图片 17" descr="元件一"/>
          <p:cNvPicPr>
            <a:picLocks noChangeAspect="1"/>
          </p:cNvPicPr>
          <p:nvPr/>
        </p:nvPicPr>
        <p:blipFill>
          <a:blip r:embed="rId13"/>
          <a:stretch>
            <a:fillRect/>
          </a:stretch>
        </p:blipFill>
        <p:spPr>
          <a:xfrm>
            <a:off x="7512685" y="710565"/>
            <a:ext cx="4174490" cy="5568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18" presetClass="entr" presetSubtype="12"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strips(downLeft)">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9" fill="hold" display="1">
                  <p:stCondLst>
                    <p:cond delay="indefinite"/>
                  </p:stCondLst>
                </p:cTn>
                <p:tgtEl>
                  <p:spTgt spid="7"/>
                </p:tgtEl>
              </p:cMediaNode>
            </p:vide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additive="base">
                                        <p:cTn id="24" dur="1" fill="hold"/>
                                        <p:tgtEl>
                                          <p:spTgt spid="7"/>
                                        </p:tgtEl>
                                      </p:cBhvr>
                                    </p:cmd>
                                  </p:childTnLst>
                                </p:cTn>
                              </p:par>
                            </p:childTnLst>
                          </p:cTn>
                        </p:par>
                      </p:childTnLst>
                    </p:cTn>
                  </p:par>
                </p:childTnLst>
              </p:cTn>
              <p:nextCondLst>
                <p:cond evt="onClick" delay="0">
                  <p:tgtEl>
                    <p:spTgt spid="7"/>
                  </p:tgtEl>
                </p:cond>
              </p:nextCondLst>
            </p:seq>
            <p:video fullScrn="0">
              <p:cMediaNode>
                <p:cTn id="25" fill="hold" display="1">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additive="base">
                                        <p:cTn id="30" dur="1" fill="hold"/>
                                        <p:tgtEl>
                                          <p:spTgt spid="10"/>
                                        </p:tgtEl>
                                      </p:cBhvr>
                                    </p:cmd>
                                  </p:childTnLst>
                                </p:cTn>
                              </p:par>
                            </p:childTnLst>
                          </p:cTn>
                        </p:par>
                      </p:childTnLst>
                    </p:cTn>
                  </p:par>
                </p:childTnLst>
              </p:cTn>
              <p:nextCondLst>
                <p:cond evt="onClick" delay="0">
                  <p:tgtEl>
                    <p:spTgt spid="10"/>
                  </p:tgtEl>
                </p:cond>
              </p:nextCondLst>
            </p:seq>
          </p:childTnLst>
        </p:cTn>
      </p:par>
    </p:tnLst>
    <p:bldLst>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2312035" y="2748915"/>
            <a:ext cx="1771650" cy="1201420"/>
          </a:xfrm>
          <a:prstGeom prst="rect">
            <a:avLst/>
          </a:prstGeom>
          <a:noFill/>
        </p:spPr>
        <p:txBody>
          <a:bodyPr wrap="square" lIns="46990" tIns="46990" rIns="46990" bIns="46990" rtlCol="0" anchor="ctr" anchorCtr="0">
            <a:spAutoFit/>
          </a:bodyPr>
          <a:p>
            <a:pPr algn="l"/>
            <a:r>
              <a:rPr lang="zh-CN" altLang="en-US" sz="3600" b="1">
                <a:solidFill>
                  <a:schemeClr val="bg1"/>
                </a:solidFill>
                <a:latin typeface="Novecento wide Bold" panose="00000805000000000000" charset="0"/>
                <a:cs typeface="Novecento wide Bold" panose="00000805000000000000" charset="0"/>
              </a:rPr>
              <a:t>焊接、</a:t>
            </a:r>
            <a:r>
              <a:rPr lang="zh-CN" altLang="en-US" sz="3600" b="1">
                <a:solidFill>
                  <a:schemeClr val="bg1"/>
                </a:solidFill>
                <a:latin typeface="Novecento wide Bold" panose="00000805000000000000" charset="0"/>
                <a:cs typeface="Novecento wide Bold" panose="00000805000000000000" charset="0"/>
              </a:rPr>
              <a:t>组装</a:t>
            </a:r>
            <a:endParaRPr lang="zh-CN" altLang="en-US"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238125" y="0"/>
            <a:ext cx="2299335" cy="14097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200">
                <a:sym typeface="+mn-ea"/>
              </a:rPr>
              <a:t>设计、制作过程记录</a:t>
            </a:r>
            <a:endParaRPr lang="zh-CN" altLang="en-US" sz="3200">
              <a:latin typeface="Novecento wide Bold" panose="00000805000000000000" charset="0"/>
              <a:cs typeface="Novecento wide Bold" panose="00000805000000000000" charset="0"/>
            </a:endParaRPr>
          </a:p>
        </p:txBody>
      </p:sp>
      <p:pic>
        <p:nvPicPr>
          <p:cNvPr id="7" name="焊接">
            <a:hlinkClick r:id="" action="ppaction://media"/>
          </p:cNvPr>
          <p:cNvPicPr/>
          <p:nvPr>
            <a:videoFile r:link="rId4"/>
            <p:extLst>
              <p:ext uri="{DAA4B4D4-6D71-4841-9C94-3DE7FCFB9230}">
                <p14:media xmlns:p14="http://schemas.microsoft.com/office/powerpoint/2010/main" r:embed="rId5"/>
              </p:ext>
            </p:extLst>
            <p:custDataLst>
              <p:tags r:id="rId6"/>
            </p:custDataLst>
          </p:nvPr>
        </p:nvPicPr>
        <p:blipFill>
          <a:blip r:embed="rId7"/>
          <a:stretch>
            <a:fillRect/>
          </a:stretch>
        </p:blipFill>
        <p:spPr>
          <a:xfrm>
            <a:off x="3702050" y="652780"/>
            <a:ext cx="4289425" cy="2430780"/>
          </a:xfrm>
          <a:prstGeom prst="rect">
            <a:avLst/>
          </a:prstGeom>
        </p:spPr>
      </p:pic>
      <p:pic>
        <p:nvPicPr>
          <p:cNvPr id="10" name="组装1">
            <a:hlinkClick r:id="" action="ppaction://media"/>
          </p:cNvPr>
          <p:cNvPicPr/>
          <p:nvPr>
            <a:videoFile r:link="rId8"/>
            <p:extLst>
              <p:ext uri="{DAA4B4D4-6D71-4841-9C94-3DE7FCFB9230}">
                <p14:media xmlns:p14="http://schemas.microsoft.com/office/powerpoint/2010/main" r:embed="rId9"/>
              </p:ext>
            </p:extLst>
            <p:custDataLst>
              <p:tags r:id="rId10"/>
            </p:custDataLst>
          </p:nvPr>
        </p:nvPicPr>
        <p:blipFill>
          <a:blip r:embed="rId11"/>
          <a:stretch>
            <a:fillRect/>
          </a:stretch>
        </p:blipFill>
        <p:spPr>
          <a:xfrm>
            <a:off x="8787130" y="751205"/>
            <a:ext cx="2980055" cy="5259070"/>
          </a:xfrm>
          <a:prstGeom prst="rect">
            <a:avLst/>
          </a:prstGeom>
        </p:spPr>
      </p:pic>
      <p:pic>
        <p:nvPicPr>
          <p:cNvPr id="14" name="组装2">
            <a:hlinkClick r:id="" action="ppaction://media"/>
          </p:cNvPr>
          <p:cNvPicPr/>
          <p:nvPr>
            <a:videoFile r:link="rId12"/>
            <p:extLst>
              <p:ext uri="{DAA4B4D4-6D71-4841-9C94-3DE7FCFB9230}">
                <p14:media xmlns:p14="http://schemas.microsoft.com/office/powerpoint/2010/main" r:embed="rId13"/>
              </p:ext>
            </p:extLst>
            <p:custDataLst>
              <p:tags r:id="rId14"/>
            </p:custDataLst>
          </p:nvPr>
        </p:nvPicPr>
        <p:blipFill>
          <a:blip r:embed="rId15"/>
          <a:stretch>
            <a:fillRect/>
          </a:stretch>
        </p:blipFill>
        <p:spPr>
          <a:xfrm>
            <a:off x="2906395" y="3291205"/>
            <a:ext cx="5436235" cy="30803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18" presetClass="entr" presetSubtype="1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strips(down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4" fill="hold" display="1">
                  <p:stCondLst>
                    <p:cond delay="indefinite"/>
                  </p:stCondLst>
                </p:cTn>
                <p:tgtEl>
                  <p:spTgt spid="7"/>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7"/>
                                        </p:tgtEl>
                                      </p:cBhvr>
                                    </p:cmd>
                                  </p:childTnLst>
                                </p:cTn>
                              </p:par>
                            </p:childTnLst>
                          </p:cTn>
                        </p:par>
                      </p:childTnLst>
                    </p:cTn>
                  </p:par>
                </p:childTnLst>
              </p:cTn>
              <p:nextCondLst>
                <p:cond evt="onClick" delay="0">
                  <p:tgtEl>
                    <p:spTgt spid="7"/>
                  </p:tgtEl>
                </p:cond>
              </p:nextCondLst>
            </p:seq>
            <p:video fullScrn="0">
              <p:cMediaNode>
                <p:cTn id="20" fill="hold" display="1">
                  <p:stCondLst>
                    <p:cond delay="indefinite"/>
                  </p:stCondLst>
                </p:cTn>
                <p:tgtEl>
                  <p:spTgt spid="10"/>
                </p:tgtEl>
              </p:cMediaNode>
            </p:video>
            <p:seq concurrent="1" nextAc="seek">
              <p:cTn id="21" restart="whenNotActive" fill="hold" evtFilter="cancelBubble" nodeType="interactiveSeq">
                <p:stCondLst>
                  <p:cond evt="onClick" delay="0">
                    <p:tgtEl>
                      <p:spTgt spid="10"/>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additive="base">
                                        <p:cTn id="25" dur="1" fill="hold"/>
                                        <p:tgtEl>
                                          <p:spTgt spid="10"/>
                                        </p:tgtEl>
                                      </p:cBhvr>
                                    </p:cmd>
                                  </p:childTnLst>
                                </p:cTn>
                              </p:par>
                            </p:childTnLst>
                          </p:cTn>
                        </p:par>
                      </p:childTnLst>
                    </p:cTn>
                  </p:par>
                </p:childTnLst>
              </p:cTn>
              <p:nextCondLst>
                <p:cond evt="onClick" delay="0">
                  <p:tgtEl>
                    <p:spTgt spid="10"/>
                  </p:tgtEl>
                </p:cond>
              </p:nextCondLst>
            </p:seq>
            <p:video fullScrn="0">
              <p:cMediaNode>
                <p:cTn id="26" fill="hold" display="1">
                  <p:stCondLst>
                    <p:cond delay="indefinite"/>
                  </p:stCondLst>
                </p:cTn>
                <p:tgtEl>
                  <p:spTgt spid="14"/>
                </p:tgtEl>
              </p:cMediaNode>
            </p:video>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additive="base">
                                        <p:cTn id="31" dur="1" fill="hold"/>
                                        <p:tgtEl>
                                          <p:spTgt spid="14"/>
                                        </p:tgtEl>
                                      </p:cBhvr>
                                    </p:cmd>
                                  </p:childTnLst>
                                </p:cTn>
                              </p:par>
                            </p:childTnLst>
                          </p:cTn>
                        </p:par>
                      </p:childTnLst>
                    </p:cTn>
                  </p:par>
                </p:childTnLst>
              </p:cTn>
              <p:nextCondLst>
                <p:cond evt="onClick" delay="0">
                  <p:tgtEl>
                    <p:spTgt spid="14"/>
                  </p:tgtEl>
                </p:cond>
              </p:nextCondLst>
            </p:seq>
          </p:childTnLst>
        </p:cTn>
      </p:par>
    </p:tnLst>
    <p:bldLst>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en-US" altLang="zh-CN" sz="2800">
                <a:latin typeface="Novecento wide Bold" panose="00000805000000000000" charset="0"/>
                <a:cs typeface="Novecento wide Bold" panose="00000805000000000000" charset="0"/>
              </a:rPr>
              <a:t>RHINE LAB</a:t>
            </a:r>
            <a:br>
              <a:rPr lang="en-US" altLang="zh-CN" sz="2800">
                <a:latin typeface="Novecento wide Medium" panose="00000605000000000000" charset="0"/>
                <a:cs typeface="Novecento wide Medium" panose="00000605000000000000" charset="0"/>
              </a:rPr>
            </a:br>
            <a:r>
              <a:rPr lang="en-US" altLang="zh-CN" sz="1000">
                <a:latin typeface="Novecento wide Medium" panose="00000605000000000000" charset="0"/>
                <a:cs typeface="Novecento wide Medium" panose="00000605000000000000" charset="0"/>
              </a:rPr>
              <a:t>SYNTHESIZE    INFORMATION</a:t>
            </a:r>
            <a:br>
              <a:rPr lang="en-US" altLang="zh-CN" sz="1000">
                <a:latin typeface="Novecento wide Medium" panose="00000605000000000000" charset="0"/>
                <a:cs typeface="Novecento wide Medium" panose="00000605000000000000" charset="0"/>
              </a:rPr>
            </a:br>
            <a:r>
              <a:rPr lang="en-US" altLang="zh-CN" sz="2000">
                <a:latin typeface="Novecento wide Medium" panose="00000605000000000000" charset="0"/>
                <a:cs typeface="Novecento wide Medium" panose="00000605000000000000" charset="0"/>
              </a:rPr>
              <a:t>ANALYSIS   </a:t>
            </a:r>
            <a:r>
              <a:rPr lang="en-US" altLang="zh-CN" sz="2000">
                <a:latin typeface="Novecento wide Bold" panose="00000805000000000000" charset="0"/>
                <a:cs typeface="Novecento wide Bold" panose="00000805000000000000" charset="0"/>
              </a:rPr>
              <a:t>OS</a:t>
            </a:r>
            <a:endParaRPr lang="en-US" altLang="zh-CN" sz="20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9" name="矩形 8"/>
          <p:cNvSpPr/>
          <p:nvPr/>
        </p:nvSpPr>
        <p:spPr>
          <a:xfrm>
            <a:off x="4646295" y="3431540"/>
            <a:ext cx="2899410" cy="412750"/>
          </a:xfrm>
          <a:prstGeom prst="rect">
            <a:avLst/>
          </a:prstGeom>
          <a:solidFill>
            <a:srgbClr val="C0A15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2" name="文本框 11"/>
          <p:cNvSpPr txBox="1"/>
          <p:nvPr/>
        </p:nvSpPr>
        <p:spPr>
          <a:xfrm>
            <a:off x="4608195" y="3354070"/>
            <a:ext cx="2937510" cy="492125"/>
          </a:xfrm>
          <a:prstGeom prst="rect">
            <a:avLst/>
          </a:prstGeom>
          <a:noFill/>
          <a:ln>
            <a:noFill/>
          </a:ln>
        </p:spPr>
        <p:txBody>
          <a:bodyPr vert="horz" wrap="square" lIns="0" tIns="0" rIns="0" bIns="0" rtlCol="0">
            <a:spAutoFit/>
          </a:bodyPr>
          <a:p>
            <a:pPr marL="36195" algn="ctr" fontAlgn="auto">
              <a:lnSpc>
                <a:spcPct val="100000"/>
              </a:lnSpc>
              <a:spcBef>
                <a:spcPts val="0"/>
              </a:spcBef>
              <a:spcAft>
                <a:spcPts val="1800"/>
              </a:spcAft>
            </a:pPr>
            <a:r>
              <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rPr>
              <a:t> </a:t>
            </a:r>
            <a:endParaRPr lang="en-US" altLang="zh-CN" sz="3200">
              <a:solidFill>
                <a:schemeClr val="bg1"/>
              </a:solidFill>
              <a:latin typeface="Novecento wide Bold" panose="00000805000000000000" charset="0"/>
              <a:ea typeface="Source Han Sans Heavy" panose="020B0A00000000000000" charset="-122"/>
              <a:cs typeface="Novecento wide Bold" panose="00000805000000000000" charset="0"/>
            </a:endParaRPr>
          </a:p>
        </p:txBody>
      </p:sp>
      <p:pic>
        <p:nvPicPr>
          <p:cNvPr id="7" name="图片 6" descr="团队logo_莱茵生命"/>
          <p:cNvPicPr>
            <a:picLocks noChangeAspect="1"/>
          </p:cNvPicPr>
          <p:nvPr/>
        </p:nvPicPr>
        <p:blipFill>
          <a:blip r:embed="rId2"/>
          <a:srcRect b="10115"/>
          <a:stretch>
            <a:fillRect/>
          </a:stretch>
        </p:blipFill>
        <p:spPr>
          <a:xfrm>
            <a:off x="5315585" y="3961765"/>
            <a:ext cx="1522730" cy="790575"/>
          </a:xfrm>
          <a:prstGeom prst="rect">
            <a:avLst/>
          </a:prstGeom>
        </p:spPr>
      </p:pic>
      <p:sp>
        <p:nvSpPr>
          <p:cNvPr id="5" name="文本框 4"/>
          <p:cNvSpPr txBox="1"/>
          <p:nvPr/>
        </p:nvSpPr>
        <p:spPr>
          <a:xfrm>
            <a:off x="4217035" y="2922270"/>
            <a:ext cx="5593080" cy="768350"/>
          </a:xfrm>
          <a:prstGeom prst="rect">
            <a:avLst/>
          </a:prstGeom>
          <a:noFill/>
        </p:spPr>
        <p:txBody>
          <a:bodyPr wrap="square" rtlCol="0">
            <a:spAutoFit/>
          </a:bodyPr>
          <a:p>
            <a:pPr algn="just"/>
            <a:r>
              <a:rPr lang="en-US" altLang="zh-CN" sz="4400">
                <a:latin typeface="Novecento wide Bold" panose="00000805000000000000" charset="0"/>
                <a:ea typeface="Source Han Sans Heavy" panose="020B0A00000000000000" charset="-122"/>
                <a:cs typeface="Novecento wide Bold" panose="00000805000000000000" charset="0"/>
              </a:rPr>
              <a:t>THANK YOU</a:t>
            </a:r>
            <a:r>
              <a:rPr lang="en-US" altLang="zh-CN" sz="3200">
                <a:latin typeface="Novecento wide Bold" panose="00000805000000000000" charset="0"/>
                <a:ea typeface="Source Han Sans Heavy" panose="020B0A00000000000000" charset="-122"/>
                <a:cs typeface="Novecento wide Bold" panose="00000805000000000000" charset="0"/>
              </a:rPr>
              <a:t> </a:t>
            </a:r>
            <a:endParaRPr lang="en-US" altLang="zh-CN" sz="3200">
              <a:latin typeface="Novecento wide Bold" panose="00000805000000000000" charset="0"/>
              <a:ea typeface="Source Han Sans Heavy" panose="020B0A00000000000000" charset="-122"/>
              <a:cs typeface="Novecento wide Bold" panose="00000805000000000000" charset="0"/>
            </a:endParaRPr>
          </a:p>
        </p:txBody>
      </p:sp>
      <p:sp>
        <p:nvSpPr>
          <p:cNvPr id="8" name="文本框 7"/>
          <p:cNvSpPr txBox="1"/>
          <p:nvPr/>
        </p:nvSpPr>
        <p:spPr>
          <a:xfrm>
            <a:off x="8763000" y="4752340"/>
            <a:ext cx="3429000" cy="1476375"/>
          </a:xfrm>
          <a:prstGeom prst="rect">
            <a:avLst/>
          </a:prstGeom>
          <a:noFill/>
        </p:spPr>
        <p:txBody>
          <a:bodyPr wrap="square" rtlCol="0">
            <a:spAutoFit/>
          </a:bodyPr>
          <a:p>
            <a:pPr indent="0" fontAlgn="auto">
              <a:lnSpc>
                <a:spcPct val="150000"/>
              </a:lnSpc>
            </a:pPr>
            <a:r>
              <a:rPr lang="en-US" altLang="zh-CN" sz="2000">
                <a:latin typeface="华文中宋" panose="02010600040101010101" charset="-122"/>
                <a:ea typeface="华文中宋" panose="02010600040101010101" charset="-122"/>
                <a:cs typeface="华文中宋" panose="02010600040101010101" charset="-122"/>
              </a:rPr>
              <a:t>ppt</a:t>
            </a:r>
            <a:r>
              <a:rPr lang="zh-CN" altLang="en-US" sz="2000">
                <a:latin typeface="华文中宋" panose="02010600040101010101" charset="-122"/>
                <a:ea typeface="华文中宋" panose="02010600040101010101" charset="-122"/>
                <a:cs typeface="华文中宋" panose="02010600040101010101" charset="-122"/>
              </a:rPr>
              <a:t>制作：马皓宇</a:t>
            </a:r>
            <a:endParaRPr lang="zh-CN" altLang="en-US" sz="2000">
              <a:latin typeface="华文中宋" panose="02010600040101010101" charset="-122"/>
              <a:ea typeface="华文中宋" panose="02010600040101010101" charset="-122"/>
              <a:cs typeface="华文中宋" panose="02010600040101010101" charset="-122"/>
            </a:endParaRPr>
          </a:p>
          <a:p>
            <a:pPr indent="0"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文案：王辉军，马皓宇</a:t>
            </a:r>
            <a:endParaRPr lang="zh-CN" altLang="en-US" sz="2000">
              <a:latin typeface="华文中宋" panose="02010600040101010101" charset="-122"/>
              <a:ea typeface="华文中宋" panose="02010600040101010101" charset="-122"/>
              <a:cs typeface="华文中宋" panose="02010600040101010101" charset="-122"/>
            </a:endParaRPr>
          </a:p>
          <a:p>
            <a:pPr indent="0" fontAlgn="auto">
              <a:lnSpc>
                <a:spcPct val="150000"/>
              </a:lnSpc>
            </a:pPr>
            <a:r>
              <a:rPr lang="zh-CN" altLang="en-US" sz="2000">
                <a:latin typeface="华文中宋" panose="02010600040101010101" charset="-122"/>
                <a:ea typeface="华文中宋" panose="02010600040101010101" charset="-122"/>
                <a:cs typeface="华文中宋" panose="02010600040101010101" charset="-122"/>
              </a:rPr>
              <a:t>指导老师：罗欣欢， 吴亚环</a:t>
            </a:r>
            <a:endParaRPr lang="zh-CN" altLang="en-US" sz="20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endParaRPr lang="en-US" altLang="zh-CN" sz="2000">
              <a:solidFill>
                <a:schemeClr val="bg1"/>
              </a:solidFill>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endParaRPr lang="en-US" altLang="zh-CN" sz="120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2864485" y="3014345"/>
            <a:ext cx="6462395" cy="1014730"/>
          </a:xfrm>
          <a:prstGeom prst="rect">
            <a:avLst/>
          </a:prstGeom>
          <a:noFill/>
        </p:spPr>
        <p:txBody>
          <a:bodyPr wrap="square" rtlCol="0">
            <a:spAutoFit/>
          </a:bodyPr>
          <a:p>
            <a:pPr algn="ctr"/>
            <a:r>
              <a:rPr lang="en-US" altLang="zh-CN" sz="6000">
                <a:solidFill>
                  <a:schemeClr val="bg1"/>
                </a:solidFill>
                <a:latin typeface="Source Han Sans Heavy" panose="020B0A00000000000000" charset="-122"/>
                <a:ea typeface="Source Han Sans Heavy" panose="020B0A00000000000000" charset="-122"/>
              </a:rPr>
              <a:t>Part 1</a:t>
            </a:r>
            <a:endParaRPr lang="en-US" altLang="zh-CN" sz="6000">
              <a:solidFill>
                <a:schemeClr val="bg1"/>
              </a:solidFill>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标题 1"/>
          <p:cNvSpPr>
            <a:spLocks noGrp="1"/>
          </p:cNvSpPr>
          <p:nvPr/>
        </p:nvSpPr>
        <p:spPr>
          <a:xfrm>
            <a:off x="511175" y="0"/>
            <a:ext cx="3002915"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3600">
                <a:latin typeface="Novecento wide Bold" panose="00000805000000000000" charset="0"/>
                <a:cs typeface="Novecento wide Bold" panose="00000805000000000000" charset="0"/>
              </a:rPr>
              <a:t>队伍成员介绍</a:t>
            </a:r>
            <a:endParaRPr lang="zh-CN" altLang="en-US" sz="3600">
              <a:latin typeface="Novecento wide Bold" panose="00000805000000000000" charset="0"/>
              <a:cs typeface="Novecento wide Bold" panose="00000805000000000000" charset="0"/>
            </a:endParaRPr>
          </a:p>
        </p:txBody>
      </p:sp>
      <p:sp>
        <p:nvSpPr>
          <p:cNvPr id="6" name="副标题 2"/>
          <p:cNvSpPr>
            <a:spLocks noGrp="1"/>
          </p:cNvSpPr>
          <p:nvPr/>
        </p:nvSpPr>
        <p:spPr>
          <a:xfrm>
            <a:off x="8548370" y="6111240"/>
            <a:ext cx="3266440" cy="260350"/>
          </a:xfrm>
          <a:prstGeom prst="rect">
            <a:avLst/>
          </a:prstGeom>
        </p:spPr>
        <p:txBody>
          <a:bodyPr vert="horz" lIns="91440" tIns="45720" rIns="91440" bIns="45720" rtlCol="0">
            <a:normAutofit fontScale="9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7" name="矩形 6"/>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 name="椭圆 7"/>
          <p:cNvSpPr/>
          <p:nvPr/>
        </p:nvSpPr>
        <p:spPr>
          <a:xfrm>
            <a:off x="3203575" y="353060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1" name="直接连接符 10"/>
          <p:cNvCxnSpPr/>
          <p:nvPr/>
        </p:nvCxnSpPr>
        <p:spPr>
          <a:xfrm flipH="1" flipV="1">
            <a:off x="2499995" y="2826385"/>
            <a:ext cx="730250" cy="7308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74370" y="2830195"/>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74370" y="2371090"/>
            <a:ext cx="2207260" cy="521970"/>
          </a:xfrm>
          <a:prstGeom prst="rect">
            <a:avLst/>
          </a:prstGeom>
          <a:noFill/>
        </p:spPr>
        <p:txBody>
          <a:bodyPr wrap="square" lIns="0" rIns="0" rtlCol="0">
            <a:spAutoFit/>
          </a:bodyPr>
          <a:p>
            <a:pPr algn="l"/>
            <a:r>
              <a:rPr lang="zh-CN" altLang="en-US" sz="2800">
                <a:latin typeface="+mn-ea"/>
                <a:cs typeface="Novecento wide Bold" panose="00000805000000000000" charset="0"/>
              </a:rPr>
              <a:t>王辉军</a:t>
            </a:r>
            <a:endParaRPr lang="zh-CN" altLang="en-US" sz="2800">
              <a:latin typeface="+mn-ea"/>
              <a:cs typeface="Novecento wide Bold" panose="00000805000000000000" charset="0"/>
            </a:endParaRPr>
          </a:p>
        </p:txBody>
      </p:sp>
      <p:sp>
        <p:nvSpPr>
          <p:cNvPr id="16" name="文本框 15"/>
          <p:cNvSpPr txBox="1"/>
          <p:nvPr/>
        </p:nvSpPr>
        <p:spPr>
          <a:xfrm>
            <a:off x="676275" y="2375535"/>
            <a:ext cx="632460" cy="122555"/>
          </a:xfrm>
          <a:prstGeom prst="rect">
            <a:avLst/>
          </a:prstGeom>
          <a:noFill/>
        </p:spPr>
        <p:txBody>
          <a:bodyPr wrap="square" lIns="0" tIns="0" rIns="0" bIns="0" rtlCol="0">
            <a:spAutoFit/>
          </a:bodyPr>
          <a:p>
            <a:r>
              <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rPr>
              <a:t>DEFENDER.</a:t>
            </a:r>
            <a:endParaRPr lang="en-US" altLang="zh-CN" sz="800">
              <a:solidFill>
                <a:schemeClr val="bg1"/>
              </a:solidFill>
              <a:latin typeface="Novecento wide Medium" panose="00000605000000000000" charset="0"/>
              <a:ea typeface="Source Han Sans Heavy" panose="020B0A00000000000000" charset="-122"/>
              <a:cs typeface="Novecento wide Medium" panose="00000605000000000000" charset="0"/>
            </a:endParaRPr>
          </a:p>
        </p:txBody>
      </p:sp>
      <p:sp>
        <p:nvSpPr>
          <p:cNvPr id="17" name="矩形 16"/>
          <p:cNvSpPr/>
          <p:nvPr/>
        </p:nvSpPr>
        <p:spPr>
          <a:xfrm>
            <a:off x="523240" y="2314575"/>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1" name="矩形 20"/>
          <p:cNvSpPr/>
          <p:nvPr/>
        </p:nvSpPr>
        <p:spPr>
          <a:xfrm rot="5400000">
            <a:off x="616585" y="2146300"/>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22" name="文本框 21"/>
          <p:cNvSpPr txBox="1"/>
          <p:nvPr/>
        </p:nvSpPr>
        <p:spPr>
          <a:xfrm>
            <a:off x="676275" y="2893060"/>
            <a:ext cx="1684655" cy="1261745"/>
          </a:xfrm>
          <a:prstGeom prst="rect">
            <a:avLst/>
          </a:prstGeom>
          <a:noFill/>
        </p:spPr>
        <p:txBody>
          <a:bodyPr wrap="square" lIns="0" tIns="0" rIns="0" bIns="0" rtlCol="0">
            <a:noAutofit/>
          </a:bodyPr>
          <a:p>
            <a:r>
              <a:rPr lang="zh-CN" altLang="en-US" sz="1600">
                <a:latin typeface="+mn-ea"/>
              </a:rPr>
              <a:t>生物信息学</a:t>
            </a:r>
            <a:endParaRPr lang="zh-CN" altLang="en-US" sz="1600">
              <a:latin typeface="+mn-ea"/>
            </a:endParaRPr>
          </a:p>
          <a:p>
            <a:r>
              <a:rPr lang="zh-CN" altLang="en-US" sz="1600">
                <a:latin typeface="+mn-ea"/>
              </a:rPr>
              <a:t>系统程序优化，建模软件使用</a:t>
            </a:r>
            <a:r>
              <a:rPr lang="zh-CN" altLang="en-US" sz="1600">
                <a:latin typeface="+mn-ea"/>
              </a:rPr>
              <a:t>指导</a:t>
            </a:r>
            <a:endParaRPr lang="zh-CN" altLang="en-US" sz="1600">
              <a:latin typeface="+mn-ea"/>
            </a:endParaRPr>
          </a:p>
        </p:txBody>
      </p:sp>
      <p:sp>
        <p:nvSpPr>
          <p:cNvPr id="23" name="椭圆 22"/>
          <p:cNvSpPr/>
          <p:nvPr/>
        </p:nvSpPr>
        <p:spPr>
          <a:xfrm>
            <a:off x="5891530" y="30905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24" name="直接连接符 23"/>
          <p:cNvCxnSpPr/>
          <p:nvPr/>
        </p:nvCxnSpPr>
        <p:spPr>
          <a:xfrm flipH="1">
            <a:off x="5362575" y="315214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7425" y="36817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514090" y="3213735"/>
            <a:ext cx="2207260" cy="521970"/>
          </a:xfrm>
          <a:prstGeom prst="rect">
            <a:avLst/>
          </a:prstGeom>
          <a:noFill/>
        </p:spPr>
        <p:txBody>
          <a:bodyPr wrap="square" lIns="0" rIns="0" rtlCol="0">
            <a:spAutoFit/>
          </a:bodyPr>
          <a:p>
            <a:pPr algn="l"/>
            <a:r>
              <a:rPr lang="zh-CN" altLang="en-US" sz="2800">
                <a:latin typeface="Novecento wide Bold" panose="00000805000000000000" charset="0"/>
                <a:cs typeface="Novecento wide Bold" panose="00000805000000000000" charset="0"/>
              </a:rPr>
              <a:t>马皓宇</a:t>
            </a:r>
            <a:endParaRPr lang="zh-CN" altLang="en-US" sz="2800">
              <a:latin typeface="Novecento wide Bold" panose="00000805000000000000" charset="0"/>
              <a:cs typeface="Novecento wide Bold" panose="00000805000000000000" charset="0"/>
            </a:endParaRPr>
          </a:p>
        </p:txBody>
      </p:sp>
      <p:sp>
        <p:nvSpPr>
          <p:cNvPr id="29" name="矩形 28"/>
          <p:cNvSpPr/>
          <p:nvPr/>
        </p:nvSpPr>
        <p:spPr>
          <a:xfrm>
            <a:off x="3376295" y="31661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30" name="矩形 29"/>
          <p:cNvSpPr/>
          <p:nvPr/>
        </p:nvSpPr>
        <p:spPr>
          <a:xfrm rot="5400000">
            <a:off x="3469640" y="29978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31" name="文本框 30"/>
          <p:cNvSpPr txBox="1"/>
          <p:nvPr/>
        </p:nvSpPr>
        <p:spPr>
          <a:xfrm>
            <a:off x="3529330" y="3744595"/>
            <a:ext cx="1684655" cy="738505"/>
          </a:xfrm>
          <a:prstGeom prst="rect">
            <a:avLst/>
          </a:prstGeom>
          <a:noFill/>
        </p:spPr>
        <p:txBody>
          <a:bodyPr wrap="square" lIns="0" tIns="0" rIns="0" bIns="0" rtlCol="0">
            <a:spAutoFit/>
          </a:bodyPr>
          <a:p>
            <a:r>
              <a:rPr lang="zh-CN" altLang="en-US" sz="1600">
                <a:latin typeface="+mn-ea"/>
              </a:rPr>
              <a:t>电气工程</a:t>
            </a:r>
            <a:endParaRPr lang="zh-CN" altLang="en-US" sz="1600">
              <a:latin typeface="+mn-ea"/>
            </a:endParaRPr>
          </a:p>
          <a:p>
            <a:r>
              <a:rPr lang="zh-CN" altLang="en-US" sz="1600">
                <a:latin typeface="+mn-ea"/>
              </a:rPr>
              <a:t>追日系统主程序编写，</a:t>
            </a:r>
            <a:r>
              <a:rPr lang="zh-CN" altLang="en-US" sz="1600">
                <a:latin typeface="+mn-ea"/>
              </a:rPr>
              <a:t>系统组装</a:t>
            </a:r>
            <a:endParaRPr lang="zh-CN" altLang="en-US" sz="1600">
              <a:latin typeface="+mn-ea"/>
            </a:endParaRPr>
          </a:p>
        </p:txBody>
      </p:sp>
      <p:sp>
        <p:nvSpPr>
          <p:cNvPr id="32" name="椭圆 31"/>
          <p:cNvSpPr/>
          <p:nvPr/>
        </p:nvSpPr>
        <p:spPr>
          <a:xfrm>
            <a:off x="7860030" y="239649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33" name="直接连接符 32"/>
          <p:cNvCxnSpPr/>
          <p:nvPr/>
        </p:nvCxnSpPr>
        <p:spPr>
          <a:xfrm flipH="1">
            <a:off x="7917180" y="1866900"/>
            <a:ext cx="528955" cy="529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444230" y="186563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8293100" y="135001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38" name="矩形 37"/>
          <p:cNvSpPr/>
          <p:nvPr/>
        </p:nvSpPr>
        <p:spPr>
          <a:xfrm rot="5400000">
            <a:off x="8386445" y="118173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39" name="文本框 38"/>
          <p:cNvSpPr txBox="1"/>
          <p:nvPr/>
        </p:nvSpPr>
        <p:spPr>
          <a:xfrm>
            <a:off x="8446135" y="1918970"/>
            <a:ext cx="2465705" cy="738505"/>
          </a:xfrm>
          <a:prstGeom prst="rect">
            <a:avLst/>
          </a:prstGeom>
          <a:noFill/>
        </p:spPr>
        <p:txBody>
          <a:bodyPr wrap="square" lIns="0" tIns="0" rIns="0" bIns="0" rtlCol="0">
            <a:spAutoFit/>
          </a:bodyPr>
          <a:p>
            <a:r>
              <a:rPr lang="zh-CN" altLang="en-US" sz="1600">
                <a:latin typeface="+mn-ea"/>
              </a:rPr>
              <a:t>预防医学</a:t>
            </a:r>
            <a:endParaRPr lang="zh-CN" altLang="en-US" sz="1600">
              <a:latin typeface="+mn-ea"/>
            </a:endParaRPr>
          </a:p>
          <a:p>
            <a:r>
              <a:rPr lang="zh-CN" altLang="en-US" sz="1600">
                <a:latin typeface="+mn-ea"/>
              </a:rPr>
              <a:t>模型设计，建模思路指导，系统</a:t>
            </a:r>
            <a:r>
              <a:rPr lang="zh-CN" altLang="en-US" sz="1600">
                <a:latin typeface="+mn-ea"/>
              </a:rPr>
              <a:t>组装</a:t>
            </a:r>
            <a:endParaRPr lang="zh-CN" altLang="en-US" sz="1600">
              <a:latin typeface="+mn-ea"/>
            </a:endParaRPr>
          </a:p>
        </p:txBody>
      </p:sp>
      <p:sp>
        <p:nvSpPr>
          <p:cNvPr id="40" name="文本框 39"/>
          <p:cNvSpPr txBox="1"/>
          <p:nvPr/>
        </p:nvSpPr>
        <p:spPr>
          <a:xfrm>
            <a:off x="8446135" y="1397000"/>
            <a:ext cx="2207260" cy="521970"/>
          </a:xfrm>
          <a:prstGeom prst="rect">
            <a:avLst/>
          </a:prstGeom>
          <a:noFill/>
        </p:spPr>
        <p:txBody>
          <a:bodyPr wrap="square" lIns="0" rIns="0" rtlCol="0">
            <a:spAutoFit/>
          </a:bodyPr>
          <a:p>
            <a:pPr algn="l"/>
            <a:r>
              <a:rPr lang="zh-CN" altLang="en-US" sz="2800">
                <a:latin typeface="Novecento wide Bold" panose="00000805000000000000" charset="0"/>
                <a:cs typeface="Novecento wide Bold" panose="00000805000000000000" charset="0"/>
              </a:rPr>
              <a:t>龙坤翔</a:t>
            </a:r>
            <a:endParaRPr lang="zh-CN" altLang="en-US" sz="2800">
              <a:latin typeface="Novecento wide Bold" panose="00000805000000000000" charset="0"/>
              <a:cs typeface="Novecento wide Bold" panose="00000805000000000000" charset="0"/>
            </a:endParaRPr>
          </a:p>
        </p:txBody>
      </p:sp>
      <p:sp>
        <p:nvSpPr>
          <p:cNvPr id="41" name="椭圆 40"/>
          <p:cNvSpPr/>
          <p:nvPr/>
        </p:nvSpPr>
        <p:spPr>
          <a:xfrm>
            <a:off x="8362315" y="4155440"/>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42" name="直接连接符 41"/>
          <p:cNvCxnSpPr/>
          <p:nvPr/>
        </p:nvCxnSpPr>
        <p:spPr>
          <a:xfrm flipH="1" flipV="1">
            <a:off x="8420100" y="4227195"/>
            <a:ext cx="537845" cy="539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956040" y="4767580"/>
            <a:ext cx="1835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8804910" y="4251960"/>
            <a:ext cx="76200" cy="183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48" name="矩形 47"/>
          <p:cNvSpPr/>
          <p:nvPr/>
        </p:nvSpPr>
        <p:spPr>
          <a:xfrm rot="5400000">
            <a:off x="8898255" y="4083685"/>
            <a:ext cx="76200" cy="26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just"/>
            <a:endParaRPr lang="zh-CN" altLang="en-US"/>
          </a:p>
        </p:txBody>
      </p:sp>
      <p:sp>
        <p:nvSpPr>
          <p:cNvPr id="49" name="文本框 48"/>
          <p:cNvSpPr txBox="1"/>
          <p:nvPr/>
        </p:nvSpPr>
        <p:spPr>
          <a:xfrm>
            <a:off x="8957945" y="4820920"/>
            <a:ext cx="2465705" cy="102870"/>
          </a:xfrm>
          <a:prstGeom prst="rect">
            <a:avLst/>
          </a:prstGeom>
          <a:noFill/>
        </p:spPr>
        <p:txBody>
          <a:bodyPr wrap="square" lIns="0" tIns="0" rIns="0" bIns="0" rtlCol="0">
            <a:noAutofit/>
          </a:bodyPr>
          <a:p>
            <a:r>
              <a:rPr lang="zh-CN" altLang="en-US" sz="1600">
                <a:latin typeface="+mn-ea"/>
              </a:rPr>
              <a:t>集成电路</a:t>
            </a:r>
            <a:endParaRPr lang="zh-CN" altLang="en-US" sz="1600">
              <a:latin typeface="+mn-ea"/>
            </a:endParaRPr>
          </a:p>
          <a:p>
            <a:r>
              <a:rPr lang="zh-CN" altLang="en-US" sz="1600">
                <a:latin typeface="+mn-ea"/>
              </a:rPr>
              <a:t>模型设计，软件建模，系统组装</a:t>
            </a:r>
            <a:endParaRPr lang="zh-CN" altLang="en-US" sz="1600">
              <a:latin typeface="+mn-ea"/>
            </a:endParaRPr>
          </a:p>
        </p:txBody>
      </p:sp>
      <p:sp>
        <p:nvSpPr>
          <p:cNvPr id="50" name="文本框 49"/>
          <p:cNvSpPr txBox="1"/>
          <p:nvPr/>
        </p:nvSpPr>
        <p:spPr>
          <a:xfrm>
            <a:off x="8957945" y="4298950"/>
            <a:ext cx="2207260" cy="521970"/>
          </a:xfrm>
          <a:prstGeom prst="rect">
            <a:avLst/>
          </a:prstGeom>
          <a:noFill/>
        </p:spPr>
        <p:txBody>
          <a:bodyPr wrap="square" lIns="0" rIns="0" rtlCol="0">
            <a:spAutoFit/>
          </a:bodyPr>
          <a:p>
            <a:pPr algn="l"/>
            <a:r>
              <a:rPr lang="zh-CN" altLang="en-US" sz="2800">
                <a:latin typeface="+mn-ea"/>
                <a:cs typeface="Novecento wide Bold" panose="00000805000000000000" charset="0"/>
              </a:rPr>
              <a:t>肖遥</a:t>
            </a:r>
            <a:endParaRPr lang="zh-CN" altLang="en-US" sz="2800">
              <a:latin typeface="+mn-ea"/>
              <a:cs typeface="Novecento wide Bold" panose="00000805000000000000" charset="0"/>
            </a:endParaRPr>
          </a:p>
        </p:txBody>
      </p:sp>
      <p:sp>
        <p:nvSpPr>
          <p:cNvPr id="53" name="矩形 52"/>
          <p:cNvSpPr/>
          <p:nvPr/>
        </p:nvSpPr>
        <p:spPr>
          <a:xfrm>
            <a:off x="6729095" y="3241040"/>
            <a:ext cx="1927860" cy="109220"/>
          </a:xfrm>
          <a:prstGeom prst="rect">
            <a:avLst/>
          </a:prstGeom>
          <a:solidFill>
            <a:schemeClr val="bg1">
              <a:alpha val="6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4" name="椭圆 53"/>
          <p:cNvSpPr/>
          <p:nvPr/>
        </p:nvSpPr>
        <p:spPr>
          <a:xfrm>
            <a:off x="8731885" y="3248660"/>
            <a:ext cx="78105" cy="80645"/>
          </a:xfrm>
          <a:prstGeom prst="ellipse">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8696960" y="3213735"/>
            <a:ext cx="149860" cy="149860"/>
          </a:xfrm>
          <a:prstGeom prst="ellipse">
            <a:avLst/>
          </a:prstGeom>
          <a:noFill/>
          <a:ln>
            <a:solidFill>
              <a:schemeClr val="bg1">
                <a:alpha val="60000"/>
              </a:schemeClr>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7" name="文本框 56"/>
          <p:cNvSpPr txBox="1"/>
          <p:nvPr/>
        </p:nvSpPr>
        <p:spPr>
          <a:xfrm>
            <a:off x="6729095" y="3234055"/>
            <a:ext cx="1494790" cy="122555"/>
          </a:xfrm>
          <a:prstGeom prst="rect">
            <a:avLst/>
          </a:prstGeom>
          <a:noFill/>
        </p:spPr>
        <p:txBody>
          <a:bodyPr wrap="square" lIns="0" tIns="0" rIns="0" bIns="0" rtlCol="0">
            <a:spAutoFit/>
          </a:bodyPr>
          <a:p>
            <a:r>
              <a:rPr lang="en-US" altLang="zh-CN" sz="800">
                <a:latin typeface="Source Han Sans Heavy" panose="020B0A00000000000000" charset="-122"/>
                <a:ea typeface="Source Han Sans Heavy" panose="020B0A00000000000000" charset="-122"/>
              </a:rPr>
              <a:t>       RHINE LAB.LLC.</a:t>
            </a:r>
            <a:endParaRPr lang="en-US" altLang="zh-CN" sz="800">
              <a:latin typeface="Source Han Sans Heavy" panose="020B0A00000000000000" charset="-122"/>
              <a:ea typeface="Source Han Sans Heavy" panose="020B0A00000000000000" charset="-122"/>
            </a:endParaRPr>
          </a:p>
        </p:txBody>
      </p:sp>
      <p:sp>
        <p:nvSpPr>
          <p:cNvPr id="3" name="文本框 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98120"/>
            <a:ext cx="2640330" cy="1202690"/>
          </a:xfrm>
        </p:spPr>
        <p:txBody>
          <a:bodyPr>
            <a:normAutofit/>
          </a:bodyPr>
          <a:p>
            <a:r>
              <a:rPr lang="zh-CN" altLang="en-US" sz="3600">
                <a:latin typeface="Novecento wide Bold" panose="00000805000000000000" charset="0"/>
                <a:cs typeface="Novecento wide Bold" panose="00000805000000000000" charset="0"/>
              </a:rPr>
              <a:t>作品介绍</a:t>
            </a:r>
            <a:endParaRPr lang="zh-CN" altLang="en-US" sz="36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文本框 9"/>
          <p:cNvSpPr txBox="1"/>
          <p:nvPr/>
        </p:nvSpPr>
        <p:spPr>
          <a:xfrm>
            <a:off x="5763895" y="1382395"/>
            <a:ext cx="5883910" cy="3415030"/>
          </a:xfrm>
          <a:prstGeom prst="rect">
            <a:avLst/>
          </a:prstGeom>
          <a:noFill/>
        </p:spPr>
        <p:txBody>
          <a:bodyPr wrap="square" rtlCol="0">
            <a:spAutoFit/>
          </a:bodyPr>
          <a:p>
            <a:pPr algn="l"/>
            <a:r>
              <a:rPr lang="en-US" altLang="zh-CN" sz="2400">
                <a:latin typeface="+mj-ea"/>
                <a:ea typeface="+mj-ea"/>
                <a:cs typeface="Novecento wide Medium" panose="00000605000000000000" charset="0"/>
              </a:rPr>
              <a:t>       </a:t>
            </a:r>
            <a:r>
              <a:rPr lang="zh-CN" altLang="en-US" sz="2400">
                <a:latin typeface="+mj-ea"/>
                <a:ea typeface="+mj-ea"/>
                <a:cs typeface="Novecento wide Medium" panose="00000605000000000000" charset="0"/>
              </a:rPr>
              <a:t>该机器人使用</a:t>
            </a:r>
            <a:r>
              <a:rPr lang="en-US" altLang="zh-CN" sz="2400">
                <a:latin typeface="+mj-ea"/>
                <a:ea typeface="+mj-ea"/>
                <a:cs typeface="Novecento wide Medium" panose="00000605000000000000" charset="0"/>
              </a:rPr>
              <a:t>Arduino</a:t>
            </a:r>
            <a:r>
              <a:rPr lang="zh-CN" altLang="en-US" sz="2400">
                <a:latin typeface="+mj-ea"/>
                <a:ea typeface="+mj-ea"/>
                <a:cs typeface="Novecento wide Medium" panose="00000605000000000000" charset="0"/>
              </a:rPr>
              <a:t>单片机进行控制，包含太阳能板、光敏电阻、温湿度传感器等组成部分，具有检测环境光照强度和温湿度，读取当地时间并在</a:t>
            </a:r>
            <a:r>
              <a:rPr lang="en-US" altLang="zh-CN" sz="2400">
                <a:latin typeface="+mj-ea"/>
                <a:ea typeface="+mj-ea"/>
                <a:cs typeface="Novecento wide Medium" panose="00000605000000000000" charset="0"/>
              </a:rPr>
              <a:t>lcd</a:t>
            </a:r>
            <a:r>
              <a:rPr lang="zh-CN" altLang="en-US" sz="2400">
                <a:latin typeface="+mj-ea"/>
                <a:ea typeface="+mj-ea"/>
                <a:cs typeface="Novecento wide Medium" panose="00000605000000000000" charset="0"/>
              </a:rPr>
              <a:t>屏幕上显示，吸收存储光能等</a:t>
            </a:r>
            <a:r>
              <a:rPr lang="zh-CN" altLang="en-US" sz="2400">
                <a:latin typeface="+mj-ea"/>
                <a:ea typeface="+mj-ea"/>
                <a:cs typeface="Novecento wide Medium" panose="00000605000000000000" charset="0"/>
              </a:rPr>
              <a:t>功能。</a:t>
            </a:r>
            <a:endParaRPr lang="zh-CN" altLang="en-US" sz="2400">
              <a:latin typeface="+mj-ea"/>
              <a:ea typeface="+mj-ea"/>
              <a:cs typeface="Novecento wide Medium" panose="00000605000000000000" charset="0"/>
            </a:endParaRPr>
          </a:p>
          <a:p>
            <a:pPr algn="l"/>
            <a:r>
              <a:rPr lang="en-US" altLang="zh-CN" sz="2400">
                <a:latin typeface="+mj-ea"/>
                <a:ea typeface="+mj-ea"/>
                <a:cs typeface="Novecento wide Medium" panose="00000605000000000000" charset="0"/>
              </a:rPr>
              <a:t>       </a:t>
            </a:r>
            <a:r>
              <a:rPr lang="zh-CN" altLang="en-US" sz="2400">
                <a:latin typeface="+mj-ea"/>
                <a:ea typeface="+mj-ea"/>
                <a:cs typeface="Novecento wide Medium" panose="00000605000000000000" charset="0"/>
              </a:rPr>
              <a:t>机器人的组装部件除电子元件外主要由</a:t>
            </a:r>
            <a:r>
              <a:rPr lang="en-US" altLang="zh-CN" sz="2400">
                <a:latin typeface="+mj-ea"/>
                <a:ea typeface="+mj-ea"/>
                <a:cs typeface="Novecento wide Medium" panose="00000605000000000000" charset="0"/>
              </a:rPr>
              <a:t>3D</a:t>
            </a:r>
            <a:r>
              <a:rPr lang="zh-CN" altLang="en-US" sz="2400">
                <a:latin typeface="+mj-ea"/>
                <a:ea typeface="+mj-ea"/>
                <a:cs typeface="Novecento wide Medium" panose="00000605000000000000" charset="0"/>
              </a:rPr>
              <a:t>打印生成，在舵机的帮助下可使太阳能板自由旋转，从而实现获取光能效率最大化的</a:t>
            </a:r>
            <a:r>
              <a:rPr lang="zh-CN" altLang="en-US" sz="2400">
                <a:latin typeface="+mj-ea"/>
                <a:ea typeface="+mj-ea"/>
                <a:cs typeface="Novecento wide Medium" panose="00000605000000000000" charset="0"/>
              </a:rPr>
              <a:t>功能。</a:t>
            </a:r>
            <a:endParaRPr lang="zh-CN" altLang="en-US" sz="2400">
              <a:latin typeface="+mj-ea"/>
              <a:ea typeface="+mj-ea"/>
              <a:cs typeface="Novecento wide Medium" panose="00000605000000000000" charset="0"/>
            </a:endParaRPr>
          </a:p>
        </p:txBody>
      </p:sp>
      <p:pic>
        <p:nvPicPr>
          <p:cNvPr id="5" name="图片 4" descr="C:/Users/马皓宇/Desktop/2.jpg2"/>
          <p:cNvPicPr>
            <a:picLocks noChangeAspect="1"/>
          </p:cNvPicPr>
          <p:nvPr/>
        </p:nvPicPr>
        <p:blipFill>
          <a:blip r:embed="rId2"/>
          <a:srcRect t="26492" b="26716"/>
          <a:stretch>
            <a:fillRect/>
          </a:stretch>
        </p:blipFill>
        <p:spPr>
          <a:xfrm>
            <a:off x="494665" y="1306195"/>
            <a:ext cx="5143500" cy="5120005"/>
          </a:xfrm>
          <a:prstGeom prst="rect">
            <a:avLst/>
          </a:prstGeom>
          <a:effectLst>
            <a:softEdge rad="63500"/>
          </a:effectLst>
          <a:scene3d>
            <a:camera prst="perspectiveRight"/>
            <a:lightRig rig="threePt" dir="t"/>
          </a:scene3d>
        </p:spPr>
      </p:pic>
      <p:sp>
        <p:nvSpPr>
          <p:cNvPr id="11" name="矩形 10"/>
          <p:cNvSpPr/>
          <p:nvPr/>
        </p:nvSpPr>
        <p:spPr>
          <a:xfrm>
            <a:off x="7465695" y="575754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矩形 11"/>
          <p:cNvSpPr/>
          <p:nvPr/>
        </p:nvSpPr>
        <p:spPr>
          <a:xfrm>
            <a:off x="292100" y="618426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矩形 12"/>
          <p:cNvSpPr/>
          <p:nvPr/>
        </p:nvSpPr>
        <p:spPr>
          <a:xfrm>
            <a:off x="292100" y="1306195"/>
            <a:ext cx="76200" cy="76200"/>
          </a:xfrm>
          <a:prstGeom prst="rect">
            <a:avLst/>
          </a:prstGeom>
          <a:solidFill>
            <a:schemeClr val="dk1">
              <a:alpha val="5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ctrTitle"/>
          </p:nvPr>
        </p:nvSpPr>
        <p:spPr>
          <a:xfrm>
            <a:off x="142875" y="179705"/>
            <a:ext cx="2640330" cy="1202690"/>
          </a:xfrm>
        </p:spPr>
        <p:txBody>
          <a:bodyPr/>
          <a:p>
            <a:r>
              <a:rPr lang="en-US" altLang="zh-CN" sz="2800">
                <a:solidFill>
                  <a:schemeClr val="bg1"/>
                </a:solidFill>
                <a:latin typeface="Novecento wide Bold" panose="00000805000000000000" charset="0"/>
                <a:cs typeface="Novecento wide Bold" panose="00000805000000000000" charset="0"/>
              </a:rPr>
              <a:t>RHINE LAB</a:t>
            </a:r>
            <a:br>
              <a:rPr lang="en-US" altLang="zh-CN" sz="2800">
                <a:solidFill>
                  <a:schemeClr val="bg1"/>
                </a:solidFill>
                <a:latin typeface="Novecento wide Medium" panose="00000605000000000000" charset="0"/>
                <a:cs typeface="Novecento wide Medium" panose="00000605000000000000" charset="0"/>
              </a:rPr>
            </a:br>
            <a:r>
              <a:rPr lang="en-US" altLang="zh-CN" sz="1000">
                <a:solidFill>
                  <a:schemeClr val="bg1"/>
                </a:solidFill>
                <a:latin typeface="Novecento wide Medium" panose="00000605000000000000" charset="0"/>
                <a:cs typeface="Novecento wide Medium" panose="00000605000000000000" charset="0"/>
              </a:rPr>
              <a:t>SYNTHESIZE    INFORMATION</a:t>
            </a:r>
            <a:br>
              <a:rPr lang="en-US" altLang="zh-CN" sz="1000">
                <a:solidFill>
                  <a:schemeClr val="bg1"/>
                </a:solidFill>
                <a:latin typeface="Novecento wide Medium" panose="00000605000000000000" charset="0"/>
                <a:cs typeface="Novecento wide Medium" panose="00000605000000000000" charset="0"/>
              </a:rPr>
            </a:br>
            <a:r>
              <a:rPr lang="en-US" altLang="zh-CN" sz="2000">
                <a:solidFill>
                  <a:schemeClr val="bg1"/>
                </a:solidFill>
                <a:latin typeface="Novecento wide Medium" panose="00000605000000000000" charset="0"/>
                <a:cs typeface="Novecento wide Medium" panose="00000605000000000000" charset="0"/>
              </a:rPr>
              <a:t>ANALYSIS   </a:t>
            </a:r>
            <a:r>
              <a:rPr lang="en-US" altLang="zh-CN" sz="2000">
                <a:solidFill>
                  <a:schemeClr val="bg1"/>
                </a:solidFill>
                <a:latin typeface="Novecento wide Bold" panose="00000805000000000000" charset="0"/>
                <a:cs typeface="Novecento wide Bold" panose="00000805000000000000" charset="0"/>
              </a:rPr>
              <a:t>OS</a:t>
            </a:r>
            <a:endParaRPr lang="en-US" altLang="zh-CN" sz="2000">
              <a:solidFill>
                <a:schemeClr val="bg1"/>
              </a:solidFill>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solidFill>
                  <a:schemeClr val="bg1"/>
                </a:solidFill>
                <a:latin typeface="Novecento wide Medium" panose="00000605000000000000" charset="0"/>
                <a:cs typeface="Novecento wide Medium" panose="00000605000000000000" charset="0"/>
              </a:rPr>
              <a:t>POWERED BY </a:t>
            </a:r>
            <a:r>
              <a:rPr lang="en-US" altLang="zh-CN" sz="1200">
                <a:solidFill>
                  <a:schemeClr val="bg1"/>
                </a:solidFill>
                <a:latin typeface="Novecento wide Bold" panose="00000805000000000000" charset="0"/>
                <a:cs typeface="Novecento wide Bold" panose="00000805000000000000" charset="0"/>
              </a:rPr>
              <a:t>RHINE LAB</a:t>
            </a:r>
            <a:endParaRPr lang="en-US" altLang="zh-CN" sz="1200">
              <a:solidFill>
                <a:schemeClr val="bg1"/>
              </a:solidFill>
              <a:latin typeface="Novecento wide Bold" panose="00000805000000000000" charset="0"/>
              <a:cs typeface="Novecento wide Bold" panose="00000805000000000000" charset="0"/>
            </a:endParaRPr>
          </a:p>
        </p:txBody>
      </p:sp>
      <p:sp>
        <p:nvSpPr>
          <p:cNvPr id="4" name="矩形 3"/>
          <p:cNvSpPr/>
          <p:nvPr/>
        </p:nvSpPr>
        <p:spPr>
          <a:xfrm>
            <a:off x="11238230" y="6203950"/>
            <a:ext cx="342900" cy="7556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 name="文本框 4"/>
          <p:cNvSpPr txBox="1"/>
          <p:nvPr/>
        </p:nvSpPr>
        <p:spPr>
          <a:xfrm>
            <a:off x="2864485" y="3014345"/>
            <a:ext cx="6462395" cy="1014730"/>
          </a:xfrm>
          <a:prstGeom prst="rect">
            <a:avLst/>
          </a:prstGeom>
          <a:noFill/>
        </p:spPr>
        <p:txBody>
          <a:bodyPr wrap="square" rtlCol="0">
            <a:spAutoFit/>
          </a:bodyPr>
          <a:p>
            <a:pPr algn="ctr"/>
            <a:r>
              <a:rPr lang="en-US" altLang="zh-CN" sz="6000">
                <a:solidFill>
                  <a:schemeClr val="bg1"/>
                </a:solidFill>
                <a:latin typeface="Source Han Sans Heavy" panose="020B0A00000000000000" charset="-122"/>
                <a:ea typeface="Source Han Sans Heavy" panose="020B0A00000000000000" charset="-122"/>
              </a:rPr>
              <a:t>Part 2</a:t>
            </a:r>
            <a:endParaRPr lang="en-US" altLang="zh-CN" sz="6000">
              <a:solidFill>
                <a:schemeClr val="bg1"/>
              </a:solidFill>
              <a:latin typeface="Source Han Sans Heavy" panose="020B0A00000000000000" charset="-122"/>
              <a:ea typeface="Source Han Sans Heavy" panose="020B0A00000000000000" charset="-122"/>
            </a:endParaRPr>
          </a:p>
        </p:txBody>
      </p:sp>
      <p:sp>
        <p:nvSpPr>
          <p:cNvPr id="14" name="文本框 13"/>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2185670" y="2563495"/>
            <a:ext cx="1468755" cy="1570990"/>
          </a:xfrm>
          <a:prstGeom prst="rect">
            <a:avLst/>
          </a:prstGeom>
          <a:noFill/>
        </p:spPr>
        <p:txBody>
          <a:bodyPr wrap="square" lIns="46990" tIns="46990" rIns="46990" bIns="46990" rtlCol="0" anchor="ctr" anchorCtr="0">
            <a:spAutoFit/>
          </a:bodyPr>
          <a:p>
            <a:pPr algn="ctr"/>
            <a:r>
              <a:rPr lang="zh-CN" altLang="en-US" sz="4800" b="1">
                <a:solidFill>
                  <a:schemeClr val="bg1"/>
                </a:solidFill>
                <a:latin typeface="Novecento wide Bold" panose="00000805000000000000" charset="0"/>
                <a:cs typeface="Novecento wide Bold" panose="00000805000000000000" charset="0"/>
              </a:rPr>
              <a:t>结构简图</a:t>
            </a:r>
            <a:endParaRPr lang="zh-CN" altLang="en-US" sz="48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2" name="标题 1"/>
          <p:cNvSpPr>
            <a:spLocks noGrp="1"/>
          </p:cNvSpPr>
          <p:nvPr>
            <p:ph type="ctrTitle"/>
          </p:nvPr>
        </p:nvSpPr>
        <p:spPr>
          <a:xfrm>
            <a:off x="102235" y="-253365"/>
            <a:ext cx="2640330" cy="1202690"/>
          </a:xfrm>
        </p:spPr>
        <p:txBody>
          <a:bodyPr>
            <a:normAutofit/>
          </a:bodyPr>
          <a:p>
            <a:r>
              <a:rPr lang="zh-CN" altLang="en-US" sz="2800">
                <a:latin typeface="Novecento wide Bold" panose="00000805000000000000" charset="0"/>
                <a:cs typeface="Novecento wide Bold" panose="00000805000000000000" charset="0"/>
              </a:rPr>
              <a:t>结构方案</a:t>
            </a:r>
            <a:r>
              <a:rPr lang="zh-CN" altLang="en-US" sz="2800">
                <a:latin typeface="Novecento wide Bold" panose="00000805000000000000" charset="0"/>
                <a:cs typeface="Novecento wide Bold" panose="00000805000000000000" charset="0"/>
              </a:rPr>
              <a:t>说明</a:t>
            </a:r>
            <a:endParaRPr lang="zh-CN" altLang="en-US" sz="2800">
              <a:latin typeface="Novecento wide Bold" panose="00000805000000000000" charset="0"/>
              <a:cs typeface="Novecento wide Bold" panose="00000805000000000000" charset="0"/>
            </a:endParaRPr>
          </a:p>
        </p:txBody>
      </p:sp>
      <p:sp>
        <p:nvSpPr>
          <p:cNvPr id="3" name="副标题 2"/>
          <p:cNvSpPr>
            <a:spLocks noGrp="1"/>
          </p:cNvSpPr>
          <p:nvPr>
            <p:ph type="subTitle" idx="1"/>
          </p:nvPr>
        </p:nvSpPr>
        <p:spPr>
          <a:xfrm>
            <a:off x="8548370" y="6111240"/>
            <a:ext cx="3266440" cy="260350"/>
          </a:xfrm>
        </p:spPr>
        <p:txBody>
          <a:bodyPr>
            <a:normAutofit fontScale="9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椭圆 9"/>
          <p:cNvSpPr/>
          <p:nvPr/>
        </p:nvSpPr>
        <p:spPr>
          <a:xfrm>
            <a:off x="3965575" y="2424430"/>
            <a:ext cx="182245" cy="182245"/>
          </a:xfrm>
          <a:prstGeom prst="ellipse">
            <a:avLst/>
          </a:prstGeom>
          <a:solidFill>
            <a:schemeClr val="lt1">
              <a:alpha val="69000"/>
            </a:schemeClr>
          </a:soli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pic>
        <p:nvPicPr>
          <p:cNvPr id="19" name="图片 18" descr="结构简图"/>
          <p:cNvPicPr>
            <a:picLocks noChangeAspect="1"/>
          </p:cNvPicPr>
          <p:nvPr/>
        </p:nvPicPr>
        <p:blipFill>
          <a:blip r:embed="rId4"/>
          <a:stretch>
            <a:fillRect/>
          </a:stretch>
        </p:blipFill>
        <p:spPr>
          <a:xfrm>
            <a:off x="4694555" y="845820"/>
            <a:ext cx="6673850" cy="50863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70405" y="2469515"/>
            <a:ext cx="1899285" cy="1755775"/>
          </a:xfrm>
          <a:prstGeom prst="rect">
            <a:avLst/>
          </a:prstGeom>
          <a:noFill/>
        </p:spPr>
        <p:txBody>
          <a:bodyPr wrap="square" lIns="46990" tIns="46990" rIns="46990" bIns="46990" rtlCol="0" anchor="ctr" anchorCtr="0">
            <a:spAutoFit/>
          </a:bodyPr>
          <a:p>
            <a:pPr algn="ctr"/>
            <a:r>
              <a:rPr lang="en-US" altLang="zh-CN" sz="3600" b="1">
                <a:solidFill>
                  <a:schemeClr val="bg1"/>
                </a:solidFill>
                <a:latin typeface="Novecento wide Bold" panose="00000805000000000000" charset="0"/>
                <a:cs typeface="Novecento wide Bold" panose="00000805000000000000" charset="0"/>
              </a:rPr>
              <a:t>设计思路及创新点</a:t>
            </a:r>
            <a:endParaRPr lang="en-US" altLang="zh-CN"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4" name="直接连接符 13"/>
          <p:cNvCxnSpPr/>
          <p:nvPr/>
        </p:nvCxnSpPr>
        <p:spPr>
          <a:xfrm>
            <a:off x="8874760" y="4685665"/>
            <a:ext cx="3364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998585" y="4225290"/>
            <a:ext cx="3393440"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①发电模块的结构方案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8296275" y="4297680"/>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102235" y="-25336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a:latin typeface="Novecento wide Bold" panose="00000805000000000000" charset="0"/>
                <a:cs typeface="Novecento wide Bold" panose="00000805000000000000" charset="0"/>
              </a:rPr>
              <a:t>结构方案</a:t>
            </a:r>
            <a:r>
              <a:rPr lang="zh-CN" altLang="en-US" sz="2800">
                <a:latin typeface="Novecento wide Bold" panose="00000805000000000000" charset="0"/>
                <a:cs typeface="Novecento wide Bold" panose="00000805000000000000" charset="0"/>
              </a:rPr>
              <a:t>说明</a:t>
            </a:r>
            <a:endParaRPr lang="zh-CN" altLang="en-US" sz="2800">
              <a:latin typeface="Novecento wide Bold" panose="00000805000000000000" charset="0"/>
              <a:cs typeface="Novecento wide Bold" panose="00000805000000000000" charset="0"/>
            </a:endParaRPr>
          </a:p>
        </p:txBody>
      </p:sp>
      <p:sp>
        <p:nvSpPr>
          <p:cNvPr id="22" name="文本框 21"/>
          <p:cNvSpPr txBox="1"/>
          <p:nvPr/>
        </p:nvSpPr>
        <p:spPr>
          <a:xfrm>
            <a:off x="4838700" y="1634490"/>
            <a:ext cx="6755130" cy="1295400"/>
          </a:xfrm>
          <a:prstGeom prst="rect">
            <a:avLst/>
          </a:prstGeom>
          <a:noFill/>
        </p:spPr>
        <p:txBody>
          <a:bodyPr wrap="square" rtlCol="0">
            <a:noAutofit/>
          </a:bodyPr>
          <a:p>
            <a:r>
              <a:rPr lang="en-US" altLang="zh-CN" sz="2400">
                <a:latin typeface="+mn-ea"/>
                <a:cs typeface="+mn-ea"/>
              </a:rPr>
              <a:t>          </a:t>
            </a:r>
            <a:r>
              <a:rPr lang="zh-CN" altLang="en-US" sz="2400">
                <a:latin typeface="+mn-ea"/>
                <a:cs typeface="+mn-ea"/>
              </a:rPr>
              <a:t>太阳能板与光敏电阻全置于垫板之上，垫板与上舵机相连，上舵机通过支柱与下舵机相连，太阳能板的水平运动角度0~180°，垂直运动角度40°~150°，拥有充足的三维角度追踪阳光。下连太阳能主控板，用来执行太阳能的转化和存储利用。</a:t>
            </a:r>
            <a:endParaRPr lang="zh-CN" altLang="en-US" sz="24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cxnSp>
        <p:nvCxnSpPr>
          <p:cNvPr id="12" name="直接连接符 11"/>
          <p:cNvCxnSpPr/>
          <p:nvPr/>
        </p:nvCxnSpPr>
        <p:spPr>
          <a:xfrm flipH="1">
            <a:off x="2897505" y="-119380"/>
            <a:ext cx="8890" cy="7096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742565" y="1692910"/>
            <a:ext cx="319405" cy="170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572895" y="2335530"/>
            <a:ext cx="2694305" cy="21170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15" name="图片 14" descr="道具_带框_至纯源石"/>
          <p:cNvPicPr>
            <a:picLocks noChangeAspect="1"/>
          </p:cNvPicPr>
          <p:nvPr/>
        </p:nvPicPr>
        <p:blipFill>
          <a:blip r:embed="rId2">
            <a:grayscl/>
            <a:lum bright="-66000" contrast="12000"/>
          </a:blip>
          <a:stretch>
            <a:fillRect/>
          </a:stretch>
        </p:blipFill>
        <p:spPr>
          <a:xfrm>
            <a:off x="2048510" y="2522220"/>
            <a:ext cx="1743075" cy="1743075"/>
          </a:xfrm>
          <a:prstGeom prst="rect">
            <a:avLst/>
          </a:prstGeom>
          <a:effectLst>
            <a:outerShdw blurRad="50800" dist="38100" dir="2700000" algn="tl" rotWithShape="0">
              <a:prstClr val="black">
                <a:alpha val="40000"/>
              </a:prstClr>
            </a:outerShdw>
          </a:effectLst>
        </p:spPr>
      </p:pic>
      <p:sp>
        <p:nvSpPr>
          <p:cNvPr id="16" name="文本框 15"/>
          <p:cNvSpPr txBox="1"/>
          <p:nvPr/>
        </p:nvSpPr>
        <p:spPr>
          <a:xfrm>
            <a:off x="1970405" y="2469515"/>
            <a:ext cx="1899285" cy="1755775"/>
          </a:xfrm>
          <a:prstGeom prst="rect">
            <a:avLst/>
          </a:prstGeom>
          <a:noFill/>
        </p:spPr>
        <p:txBody>
          <a:bodyPr wrap="square" lIns="46990" tIns="46990" rIns="46990" bIns="46990" rtlCol="0" anchor="ctr" anchorCtr="0">
            <a:spAutoFit/>
          </a:bodyPr>
          <a:p>
            <a:pPr algn="ctr"/>
            <a:r>
              <a:rPr lang="en-US" altLang="zh-CN" sz="3600" b="1">
                <a:solidFill>
                  <a:schemeClr val="bg1"/>
                </a:solidFill>
                <a:latin typeface="Novecento wide Bold" panose="00000805000000000000" charset="0"/>
                <a:cs typeface="Novecento wide Bold" panose="00000805000000000000" charset="0"/>
              </a:rPr>
              <a:t>设计思路及创新点</a:t>
            </a:r>
            <a:endParaRPr lang="en-US" altLang="zh-CN" sz="3600" b="1">
              <a:solidFill>
                <a:schemeClr val="bg1"/>
              </a:solidFill>
              <a:latin typeface="Novecento wide Bold" panose="00000805000000000000" charset="0"/>
              <a:cs typeface="Novecento wide Bold" panose="00000805000000000000" charset="0"/>
            </a:endParaRPr>
          </a:p>
        </p:txBody>
      </p:sp>
      <p:sp>
        <p:nvSpPr>
          <p:cNvPr id="17" name="文本框 16"/>
          <p:cNvSpPr txBox="1"/>
          <p:nvPr/>
        </p:nvSpPr>
        <p:spPr>
          <a:xfrm>
            <a:off x="1838325" y="3812540"/>
            <a:ext cx="2127250" cy="198755"/>
          </a:xfrm>
          <a:prstGeom prst="rect">
            <a:avLst/>
          </a:prstGeom>
          <a:noFill/>
        </p:spPr>
        <p:txBody>
          <a:bodyPr wrap="square" rtlCol="0">
            <a:spAutoFit/>
          </a:bodyPr>
          <a:p>
            <a:pPr algn="ctr"/>
            <a:r>
              <a:rPr lang="en-US" altLang="zh-CN" sz="700">
                <a:solidFill>
                  <a:schemeClr val="bg1">
                    <a:lumMod val="65000"/>
                  </a:schemeClr>
                </a:solidFill>
                <a:latin typeface="Novecento wide Medium" panose="00000605000000000000" charset="0"/>
                <a:cs typeface="Novecento wide Medium" panose="00000605000000000000" charset="0"/>
              </a:rPr>
              <a:t>DAMEDANEDAMEYO   DAMENANOYO</a:t>
            </a:r>
            <a:endParaRPr lang="en-US" altLang="zh-CN" sz="700">
              <a:solidFill>
                <a:schemeClr val="bg1">
                  <a:lumMod val="65000"/>
                </a:schemeClr>
              </a:solidFill>
              <a:latin typeface="Novecento wide Medium" panose="00000605000000000000" charset="0"/>
              <a:cs typeface="Novecento wide Medium" panose="00000605000000000000" charset="0"/>
            </a:endParaRPr>
          </a:p>
        </p:txBody>
      </p:sp>
      <p:sp>
        <p:nvSpPr>
          <p:cNvPr id="3" name="副标题 2"/>
          <p:cNvSpPr>
            <a:spLocks noGrp="1"/>
          </p:cNvSpPr>
          <p:nvPr>
            <p:ph type="subTitle" idx="1"/>
          </p:nvPr>
        </p:nvSpPr>
        <p:spPr>
          <a:xfrm>
            <a:off x="8548370" y="6111240"/>
            <a:ext cx="3266440" cy="260350"/>
          </a:xfrm>
        </p:spPr>
        <p:txBody>
          <a:bodyPr>
            <a:normAutofit fontScale="70000"/>
          </a:bodyPr>
          <a:p>
            <a:r>
              <a:rPr lang="en-US" altLang="zh-CN" sz="1200">
                <a:latin typeface="Novecento wide Medium" panose="00000605000000000000" charset="0"/>
                <a:cs typeface="Novecento wide Medium" panose="00000605000000000000" charset="0"/>
              </a:rPr>
              <a:t>POWERED BY </a:t>
            </a:r>
            <a:r>
              <a:rPr lang="en-US" altLang="zh-CN" sz="1200">
                <a:latin typeface="Novecento wide Bold" panose="00000805000000000000" charset="0"/>
                <a:cs typeface="Novecento wide Bold" panose="00000805000000000000" charset="0"/>
              </a:rPr>
              <a:t>RHINE LAB</a:t>
            </a:r>
            <a:endParaRPr lang="en-US" altLang="zh-CN" sz="1200">
              <a:latin typeface="Novecento wide Bold" panose="00000805000000000000" charset="0"/>
              <a:cs typeface="Novecento wide Bold" panose="00000805000000000000" charset="0"/>
            </a:endParaRPr>
          </a:p>
        </p:txBody>
      </p:sp>
      <p:sp>
        <p:nvSpPr>
          <p:cNvPr id="5" name="矩形 4"/>
          <p:cNvSpPr/>
          <p:nvPr/>
        </p:nvSpPr>
        <p:spPr>
          <a:xfrm>
            <a:off x="11238230" y="6203950"/>
            <a:ext cx="342900" cy="755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4" name="直接连接符 13"/>
          <p:cNvCxnSpPr/>
          <p:nvPr/>
        </p:nvCxnSpPr>
        <p:spPr>
          <a:xfrm flipV="1">
            <a:off x="8275320" y="4685665"/>
            <a:ext cx="3964305" cy="234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275320" y="4225290"/>
            <a:ext cx="4104005" cy="460375"/>
          </a:xfrm>
          <a:prstGeom prst="rect">
            <a:avLst/>
          </a:prstGeom>
          <a:noFill/>
        </p:spPr>
        <p:txBody>
          <a:bodyPr wrap="square" rtlCol="0">
            <a:spAutoFit/>
          </a:bodyPr>
          <a:p>
            <a:r>
              <a:rPr lang="zh-CN" altLang="en-US" sz="2400">
                <a:latin typeface="Novecento wide Bold" panose="00000805000000000000" charset="0"/>
                <a:cs typeface="Novecento wide Bold" panose="00000805000000000000" charset="0"/>
              </a:rPr>
              <a:t>②环境监测模块的结构方案</a:t>
            </a:r>
            <a:endParaRPr lang="zh-CN" altLang="en-US" sz="2400">
              <a:latin typeface="Novecento wide Bold" panose="00000805000000000000" charset="0"/>
              <a:cs typeface="Novecento wide Bold" panose="00000805000000000000" charset="0"/>
            </a:endParaRPr>
          </a:p>
        </p:txBody>
      </p:sp>
      <p:sp>
        <p:nvSpPr>
          <p:cNvPr id="25" name="矩形 24"/>
          <p:cNvSpPr/>
          <p:nvPr/>
        </p:nvSpPr>
        <p:spPr>
          <a:xfrm>
            <a:off x="0" y="6203315"/>
            <a:ext cx="238125" cy="7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6" name="文本框 25"/>
          <p:cNvSpPr txBox="1"/>
          <p:nvPr/>
        </p:nvSpPr>
        <p:spPr>
          <a:xfrm>
            <a:off x="238125" y="6118860"/>
            <a:ext cx="1475105" cy="398780"/>
          </a:xfrm>
          <a:prstGeom prst="rect">
            <a:avLst/>
          </a:prstGeom>
          <a:noFill/>
        </p:spPr>
        <p:txBody>
          <a:bodyPr wrap="none" rtlCol="0">
            <a:spAutoFit/>
          </a:bodyPr>
          <a:p>
            <a:r>
              <a:rPr lang="en-US" altLang="zh-CN" sz="1000">
                <a:latin typeface="Novecento wide Bold" panose="00000805000000000000" charset="0"/>
                <a:cs typeface="Novecento wide Bold" panose="00000805000000000000" charset="0"/>
              </a:rPr>
              <a:t>KEYISUIBIANXIAXIE</a:t>
            </a:r>
            <a:endParaRPr lang="en-US" altLang="zh-CN" sz="1000">
              <a:latin typeface="Novecento wide Bold" panose="00000805000000000000" charset="0"/>
              <a:cs typeface="Novecento wide Bold" panose="00000805000000000000" charset="0"/>
            </a:endParaRPr>
          </a:p>
          <a:p>
            <a:r>
              <a:rPr lang="en-US" altLang="zh-CN" sz="1000">
                <a:latin typeface="Novecento wide Bold" panose="00000805000000000000" charset="0"/>
                <a:cs typeface="Novecento wide Bold" panose="00000805000000000000" charset="0"/>
              </a:rPr>
              <a:t>[LIMITED ACCESS]</a:t>
            </a:r>
            <a:endParaRPr lang="en-US" altLang="zh-CN" sz="1000">
              <a:latin typeface="Novecento wide Bold" panose="00000805000000000000" charset="0"/>
              <a:cs typeface="Novecento wide Bold" panose="00000805000000000000" charset="0"/>
            </a:endParaRPr>
          </a:p>
        </p:txBody>
      </p:sp>
      <p:sp>
        <p:nvSpPr>
          <p:cNvPr id="28" name="椭圆 27"/>
          <p:cNvSpPr/>
          <p:nvPr/>
        </p:nvSpPr>
        <p:spPr>
          <a:xfrm>
            <a:off x="106095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29" name="椭圆 28"/>
          <p:cNvSpPr/>
          <p:nvPr/>
        </p:nvSpPr>
        <p:spPr>
          <a:xfrm>
            <a:off x="108191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0" name="椭圆 29"/>
          <p:cNvSpPr/>
          <p:nvPr/>
        </p:nvSpPr>
        <p:spPr>
          <a:xfrm>
            <a:off x="11028680" y="879475"/>
            <a:ext cx="85725" cy="85725"/>
          </a:xfrm>
          <a:prstGeom prst="ellipse">
            <a:avLst/>
          </a:prstGeom>
          <a:noFill/>
          <a:ln>
            <a:solidFill>
              <a:srgbClr val="FFC000"/>
            </a:solidFill>
          </a:ln>
          <a:extLst>
            <a:ext uri="{909E8E84-426E-40DD-AFC4-6F175D3DCCD1}">
              <a14:hiddenFill xmlns:a14="http://schemas.microsoft.com/office/drawing/2010/main">
                <a:solidFill>
                  <a:srgbClr val="FFC000"/>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1" name="椭圆 30"/>
          <p:cNvSpPr/>
          <p:nvPr/>
        </p:nvSpPr>
        <p:spPr>
          <a:xfrm>
            <a:off x="1123823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32" name="椭圆 31"/>
          <p:cNvSpPr/>
          <p:nvPr/>
        </p:nvSpPr>
        <p:spPr>
          <a:xfrm>
            <a:off x="11447780" y="879475"/>
            <a:ext cx="85725" cy="85725"/>
          </a:xfrm>
          <a:prstGeom prst="ellipse">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cxnSp>
        <p:nvCxnSpPr>
          <p:cNvPr id="33" name="直接连接符 32"/>
          <p:cNvCxnSpPr>
            <a:stCxn id="29" idx="6"/>
            <a:endCxn id="30" idx="2"/>
          </p:cNvCxnSpPr>
          <p:nvPr/>
        </p:nvCxnSpPr>
        <p:spPr>
          <a:xfrm>
            <a:off x="10904855" y="922655"/>
            <a:ext cx="123825" cy="0"/>
          </a:xfrm>
          <a:prstGeom prst="line">
            <a:avLst/>
          </a:prstGeom>
          <a:ln w="9525">
            <a:solidFill>
              <a:srgbClr val="FFC000"/>
            </a:solidFill>
          </a:ln>
        </p:spPr>
        <p:style>
          <a:lnRef idx="1">
            <a:schemeClr val="accent2"/>
          </a:lnRef>
          <a:fillRef idx="0">
            <a:schemeClr val="accent2"/>
          </a:fillRef>
          <a:effectRef idx="0">
            <a:schemeClr val="accent2"/>
          </a:effectRef>
          <a:fontRef idx="minor">
            <a:schemeClr val="tx1"/>
          </a:fontRef>
        </p:style>
      </p:cxnSp>
      <p:sp>
        <p:nvSpPr>
          <p:cNvPr id="4" name="矩形 3"/>
          <p:cNvSpPr/>
          <p:nvPr/>
        </p:nvSpPr>
        <p:spPr>
          <a:xfrm flipV="1">
            <a:off x="-49530" y="2335530"/>
            <a:ext cx="76200" cy="20904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20" name="图片 19" descr="F:\设计相关\莱茵PPT\背景小元素2.png背景小元素2"/>
          <p:cNvPicPr>
            <a:picLocks noChangeAspect="1"/>
          </p:cNvPicPr>
          <p:nvPr/>
        </p:nvPicPr>
        <p:blipFill>
          <a:blip r:embed="rId3"/>
          <a:srcRect l="10804" t="22319" r="72139" b="52730"/>
          <a:stretch>
            <a:fillRect/>
          </a:stretch>
        </p:blipFill>
        <p:spPr>
          <a:xfrm>
            <a:off x="-49530" y="1564640"/>
            <a:ext cx="1847215" cy="1519555"/>
          </a:xfrm>
          <a:prstGeom prst="rect">
            <a:avLst/>
          </a:prstGeom>
        </p:spPr>
      </p:pic>
      <p:sp>
        <p:nvSpPr>
          <p:cNvPr id="34" name="矩形 33"/>
          <p:cNvSpPr/>
          <p:nvPr/>
        </p:nvSpPr>
        <p:spPr>
          <a:xfrm>
            <a:off x="7588250" y="4307205"/>
            <a:ext cx="687070" cy="4019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5" name="图片 34" descr="F:\设计相关\莱茵PPT\背景小元素2.png背景小元素2"/>
          <p:cNvPicPr>
            <a:picLocks noChangeAspect="1"/>
          </p:cNvPicPr>
          <p:nvPr/>
        </p:nvPicPr>
        <p:blipFill>
          <a:blip r:embed="rId3"/>
          <a:srcRect l="10804" t="62931" r="72139" b="18103"/>
          <a:stretch>
            <a:fillRect/>
          </a:stretch>
        </p:blipFill>
        <p:spPr>
          <a:xfrm>
            <a:off x="-49530" y="4425950"/>
            <a:ext cx="1847215" cy="1155065"/>
          </a:xfrm>
          <a:prstGeom prst="rect">
            <a:avLst/>
          </a:prstGeom>
        </p:spPr>
      </p:pic>
      <p:sp>
        <p:nvSpPr>
          <p:cNvPr id="13" name="文本框 12"/>
          <p:cNvSpPr txBox="1"/>
          <p:nvPr/>
        </p:nvSpPr>
        <p:spPr>
          <a:xfrm>
            <a:off x="1080770" y="845820"/>
            <a:ext cx="685165" cy="76835"/>
          </a:xfrm>
          <a:prstGeom prst="rect">
            <a:avLst/>
          </a:prstGeom>
          <a:noFill/>
        </p:spPr>
        <p:txBody>
          <a:bodyPr wrap="square" lIns="0" tIns="0" rIns="0" bIns="0" rtlCol="0">
            <a:spAutoFit/>
          </a:bodyPr>
          <a:p>
            <a:pPr algn="ctr"/>
            <a:r>
              <a:rPr lang="en-US" altLang="zh-CN" sz="500">
                <a:solidFill>
                  <a:schemeClr val="tx1">
                    <a:alpha val="2000"/>
                  </a:schemeClr>
                </a:solidFill>
                <a:latin typeface="Novecento wide Bold" panose="00000805000000000000" charset="0"/>
                <a:cs typeface="Novecento wide Bold" panose="00000805000000000000" charset="0"/>
              </a:rPr>
              <a:t>rhodeskesi</a:t>
            </a:r>
            <a:endParaRPr lang="en-US" altLang="zh-CN" sz="500">
              <a:solidFill>
                <a:schemeClr val="tx1">
                  <a:alpha val="2000"/>
                </a:schemeClr>
              </a:solidFill>
              <a:latin typeface="Novecento wide Bold" panose="00000805000000000000" charset="0"/>
              <a:cs typeface="Novecento wide Bold" panose="00000805000000000000" charset="0"/>
            </a:endParaRPr>
          </a:p>
        </p:txBody>
      </p:sp>
      <p:sp>
        <p:nvSpPr>
          <p:cNvPr id="21" name="标题 1"/>
          <p:cNvSpPr>
            <a:spLocks noGrp="1"/>
          </p:cNvSpPr>
          <p:nvPr/>
        </p:nvSpPr>
        <p:spPr>
          <a:xfrm>
            <a:off x="102235" y="-253365"/>
            <a:ext cx="2640330" cy="120269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800">
                <a:latin typeface="Novecento wide Bold" panose="00000805000000000000" charset="0"/>
                <a:cs typeface="Novecento wide Bold" panose="00000805000000000000" charset="0"/>
              </a:rPr>
              <a:t>结构方案</a:t>
            </a:r>
            <a:r>
              <a:rPr lang="zh-CN" altLang="en-US" sz="2800">
                <a:latin typeface="Novecento wide Bold" panose="00000805000000000000" charset="0"/>
                <a:cs typeface="Novecento wide Bold" panose="00000805000000000000" charset="0"/>
              </a:rPr>
              <a:t>说明</a:t>
            </a:r>
            <a:endParaRPr lang="zh-CN" altLang="en-US" sz="2800">
              <a:latin typeface="Novecento wide Bold" panose="00000805000000000000" charset="0"/>
              <a:cs typeface="Novecento wide Bold" panose="00000805000000000000" charset="0"/>
            </a:endParaRPr>
          </a:p>
        </p:txBody>
      </p:sp>
      <p:sp>
        <p:nvSpPr>
          <p:cNvPr id="22" name="文本框 21"/>
          <p:cNvSpPr txBox="1"/>
          <p:nvPr/>
        </p:nvSpPr>
        <p:spPr>
          <a:xfrm>
            <a:off x="4790440" y="1947545"/>
            <a:ext cx="5904230" cy="1295400"/>
          </a:xfrm>
          <a:prstGeom prst="rect">
            <a:avLst/>
          </a:prstGeom>
          <a:noFill/>
        </p:spPr>
        <p:txBody>
          <a:bodyPr wrap="square" rtlCol="0">
            <a:noAutofit/>
          </a:bodyPr>
          <a:p>
            <a:r>
              <a:rPr lang="en-US" altLang="zh-CN" sz="2400">
                <a:latin typeface="+mn-ea"/>
                <a:cs typeface="+mn-ea"/>
              </a:rPr>
              <a:t>          </a:t>
            </a:r>
            <a:r>
              <a:rPr lang="zh-CN" altLang="en-US" sz="2400">
                <a:latin typeface="+mn-ea"/>
                <a:cs typeface="+mn-ea"/>
              </a:rPr>
              <a:t>温湿度传感器直接暴露在底座外，用以感知温度和湿度。</a:t>
            </a:r>
            <a:endParaRPr lang="zh-CN" altLang="en-US" sz="2400">
              <a:latin typeface="+mn-ea"/>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timing>
    <p:tnLst>
      <p:par>
        <p:cTn id="1" dur="indefinite" restart="never" nodeType="tmRoot"/>
      </p:par>
    </p:tnLst>
    <p:bldLst>
      <p:bldP spid="8" grpId="1" animBg="1"/>
    </p:bldLst>
  </p:timing>
</p:sld>
</file>

<file path=ppt/tags/tag1.xml><?xml version="1.0" encoding="utf-8"?>
<p:tagLst xmlns:p="http://schemas.openxmlformats.org/presentationml/2006/main">
  <p:tag name="KSO_WM_MEDIACOVER_FLAG" val="1"/>
  <p:tag name="KSO_WM_UNIT_MEDIACOVER_BTN_STATE" val="1"/>
  <p:tag name="KSO_WM_UNIT_MEDIACOVER_BTNRECT" val="0*0*0*0"/>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ags/tag3.xml><?xml version="1.0" encoding="utf-8"?>
<p:tagLst xmlns:p="http://schemas.openxmlformats.org/presentationml/2006/main">
  <p:tag name="KSO_WM_MEDIACOVER_FLAG" val="1"/>
  <p:tag name="KSO_WM_UNIT_MEDIACOVER_BTN_STATE" val="1"/>
  <p:tag name="KSO_WM_UNIT_MEDIACOVER_BTNRECT" val="0*0*0*0"/>
</p:tagLst>
</file>

<file path=ppt/tags/tag4.xml><?xml version="1.0" encoding="utf-8"?>
<p:tagLst xmlns:p="http://schemas.openxmlformats.org/presentationml/2006/main">
  <p:tag name="KSO_WM_MEDIACOVER_FLAG" val="1"/>
  <p:tag name="KSO_WM_UNIT_MEDIACOVER_BTN_STATE" val="1"/>
  <p:tag name="KSO_WM_UNIT_MEDIACOVER_BTNRECT" val="0*0*0*0"/>
</p:tagLst>
</file>

<file path=ppt/tags/tag5.xml><?xml version="1.0" encoding="utf-8"?>
<p:tagLst xmlns:p="http://schemas.openxmlformats.org/presentationml/2006/main">
  <p:tag name="KSO_WM_MEDIACOVER_FLAG" val="1"/>
  <p:tag name="KSO_WM_UNIT_MEDIACOVER_BTN_STATE" val="1"/>
  <p:tag name="KSO_WM_UNIT_MEDIACOVER_BTNRECT" val="0*0*0*0"/>
</p:tagLst>
</file>

<file path=ppt/tags/tag6.xml><?xml version="1.0" encoding="utf-8"?>
<p:tagLst xmlns:p="http://schemas.openxmlformats.org/presentationml/2006/main">
  <p:tag name="KSO_WM_MEDIACOVER_FLAG" val="1"/>
  <p:tag name="KSO_WM_UNIT_MEDIACOVER_BTN_STATE" val="1"/>
  <p:tag name="KSO_WM_UNIT_MEDIACOVER_BTNRECT" val="0*0*0*0"/>
</p:tagLst>
</file>

<file path=ppt/tags/tag7.xml><?xml version="1.0" encoding="utf-8"?>
<p:tagLst xmlns:p="http://schemas.openxmlformats.org/presentationml/2006/main">
  <p:tag name="KSO_WM_MEDIACOVER_FLAG" val="1"/>
  <p:tag name="KSO_WM_UNIT_MEDIACOVER_BTN_STATE" val="1"/>
  <p:tag name="KSO_WM_UNIT_MEDIACOVER_BTNRECT" val="0*0*0*0"/>
</p:tagLst>
</file>

<file path=ppt/tags/tag8.xml><?xml version="1.0" encoding="utf-8"?>
<p:tagLst xmlns:p="http://schemas.openxmlformats.org/presentationml/2006/main">
  <p:tag name="COMMONDATA" val="eyJoZGlkIjoiNzAzYjYzNzI1MzUyYTQ0YjZkNmEyMmM5MzQzZmQzY2UifQ=="/>
  <p:tag name="commondata" val="eyJoZGlkIjoiNDVhMGFmYmM5MGJhMDhmNDFmYTUwZWE1MDUyMzBiZT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3487</Words>
  <Application>WPS 演示</Application>
  <PresentationFormat>宽屏</PresentationFormat>
  <Paragraphs>322</Paragraphs>
  <Slides>23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23</vt:i4>
      </vt:variant>
    </vt:vector>
  </HeadingPairs>
  <TitlesOfParts>
    <vt:vector size="36" baseType="lpstr">
      <vt:lpstr>Arial</vt:lpstr>
      <vt:lpstr>宋体</vt:lpstr>
      <vt:lpstr>Wingdings</vt:lpstr>
      <vt:lpstr>Novecento wide Bold</vt:lpstr>
      <vt:lpstr>AMGDT</vt:lpstr>
      <vt:lpstr>Novecento wide Medium</vt:lpstr>
      <vt:lpstr>Source Han Sans Heavy</vt:lpstr>
      <vt:lpstr>Times New Roman</vt:lpstr>
      <vt:lpstr>Calibri</vt:lpstr>
      <vt:lpstr>微软雅黑</vt:lpstr>
      <vt:lpstr>Arial Unicode MS</vt:lpstr>
      <vt:lpstr>华文中宋</vt:lpstr>
      <vt:lpstr>Office 主题</vt:lpstr>
      <vt:lpstr>RHINE LAB SYNTHESIZE    INFORMATION ANALYSIS   OS</vt:lpstr>
      <vt:lpstr>PowerPoint 演示文稿</vt:lpstr>
      <vt:lpstr>RHINE LAB SYNTHESIZE    INFORMATION ANALYSIS   OS</vt:lpstr>
      <vt:lpstr>PowerPoint 演示文稿</vt:lpstr>
      <vt:lpstr>作品介绍</vt:lpstr>
      <vt:lpstr>RHINE LAB SYNTHESIZE    INFORMATION ANALYSIS   OS</vt:lpstr>
      <vt:lpstr>结构方案说明</vt:lpstr>
      <vt:lpstr>PowerPoint 演示文稿</vt:lpstr>
      <vt:lpstr>PowerPoint 演示文稿</vt:lpstr>
      <vt:lpstr>PowerPoint 演示文稿</vt:lpstr>
      <vt:lpstr>RHINE LAB SYNTHESIZE    INFORMATION ANALYSIS   OS</vt:lpstr>
      <vt:lpstr>控制方案说明</vt:lpstr>
      <vt:lpstr>控制方案说明</vt:lpstr>
      <vt:lpstr>控制方案说明</vt:lpstr>
      <vt:lpstr>控制方案说明</vt:lpstr>
      <vt:lpstr>PowerPoint 演示文稿</vt:lpstr>
      <vt:lpstr>RHINE LAB SYNTHESIZE    INFORMATION ANALYSIS   OS</vt:lpstr>
      <vt:lpstr>控制方案说明</vt:lpstr>
      <vt:lpstr>RHINE LAB SYNTHESIZE    INFORMATION ANALYSIS   OS</vt:lpstr>
      <vt:lpstr>PowerPoint 演示文稿</vt:lpstr>
      <vt:lpstr>PowerPoint 演示文稿</vt:lpstr>
      <vt:lpstr>PowerPoint 演示文稿</vt:lpstr>
      <vt:lpstr>RHINE LAB SYNTHESIZE    INFORMATION ANALYSIS   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Huijun Wang</cp:lastModifiedBy>
  <cp:revision>58</cp:revision>
  <dcterms:created xsi:type="dcterms:W3CDTF">2022-05-16T07:12:00Z</dcterms:created>
  <dcterms:modified xsi:type="dcterms:W3CDTF">2024-04-20T00:27:48Z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7EC41EE6926A48108CD20EB67BF6DBE4</vt:lpwstr>
  </property>
  <property fmtid="{D5CDD505-2E9C-101B-9397-08002B2CF9AE}" pid="3" name="KSOProductBuildVer">
    <vt:lpwstr>2052-11.8.2.11718</vt:lpwstr>
  </property>
</Properties>
</file>